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9" r:id="rId3"/>
    <p:sldId id="264" r:id="rId4"/>
    <p:sldId id="265" r:id="rId5"/>
    <p:sldId id="267" r:id="rId6"/>
    <p:sldId id="269" r:id="rId7"/>
    <p:sldId id="270" r:id="rId8"/>
    <p:sldId id="280" r:id="rId9"/>
    <p:sldId id="281" r:id="rId10"/>
    <p:sldId id="278" r:id="rId11"/>
    <p:sldId id="274" r:id="rId12"/>
    <p:sldId id="279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F7D"/>
    <a:srgbClr val="EFC83D"/>
    <a:srgbClr val="F89D1F"/>
    <a:srgbClr val="E24525"/>
    <a:srgbClr val="E765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38A3E-8F3B-4868-9A13-B4EBB1B7183A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51B3D-C5A3-421B-9720-7EED0347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34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MAP: Discuss growth</a:t>
            </a:r>
            <a:r>
              <a:rPr lang="en-US" baseline="0" dirty="0" smtClean="0"/>
              <a:t> of various sectors for the last 5 years – compare/contrast in comments. Any large trends.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51B3D-C5A3-421B-9720-7EED03479C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09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MAP: Growth – shift of industries. Any large trends.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51B3D-C5A3-421B-9720-7EED03479C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12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MAP: Lots of media attention. We are not the nuisance.</a:t>
            </a:r>
            <a:r>
              <a:rPr lang="en-US" baseline="0" dirty="0" smtClean="0"/>
              <a:t> Getting swept up and confused with legislation trying to regulate the sharing economy and other short term rental industries.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51B3D-C5A3-421B-9720-7EED03479C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0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51B3D-C5A3-421B-9720-7EED03479C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40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51B3D-C5A3-421B-9720-7EED03479C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38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2D35-1A6C-4788-8B1E-A62105B89710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7CED-AE3E-42E3-AD3E-57180D7E9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0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2D35-1A6C-4788-8B1E-A62105B89710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7CED-AE3E-42E3-AD3E-57180D7E9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5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2D35-1A6C-4788-8B1E-A62105B89710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7CED-AE3E-42E3-AD3E-57180D7E9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2D35-1A6C-4788-8B1E-A62105B89710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7CED-AE3E-42E3-AD3E-57180D7E9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5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2D35-1A6C-4788-8B1E-A62105B89710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7CED-AE3E-42E3-AD3E-57180D7E9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2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2D35-1A6C-4788-8B1E-A62105B89710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7CED-AE3E-42E3-AD3E-57180D7E9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9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2D35-1A6C-4788-8B1E-A62105B89710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7CED-AE3E-42E3-AD3E-57180D7E9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41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2D35-1A6C-4788-8B1E-A62105B89710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7CED-AE3E-42E3-AD3E-57180D7E9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9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2D35-1A6C-4788-8B1E-A62105B89710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7CED-AE3E-42E3-AD3E-57180D7E9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56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2D35-1A6C-4788-8B1E-A62105B89710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7CED-AE3E-42E3-AD3E-57180D7E9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87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2D35-1A6C-4788-8B1E-A62105B89710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7CED-AE3E-42E3-AD3E-57180D7E9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4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alpha val="98000"/>
              </a:schemeClr>
            </a:gs>
            <a:gs pos="49000">
              <a:srgbClr val="F7DF7D"/>
            </a:gs>
            <a:gs pos="99000">
              <a:srgbClr val="EFC83D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E2D35-1A6C-4788-8B1E-A62105B89710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C7CED-AE3E-42E3-AD3E-57180D7E9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18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alpha val="98000"/>
              </a:schemeClr>
            </a:gs>
            <a:gs pos="19000">
              <a:srgbClr val="F7DF7D"/>
            </a:gs>
            <a:gs pos="85000">
              <a:srgbClr val="EFC83D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3648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n-US" sz="40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“Rotating  </a:t>
            </a:r>
            <a:r>
              <a:rPr lang="en-US" sz="4000" b="1" i="1" dirty="0">
                <a:solidFill>
                  <a:schemeClr val="bg1"/>
                </a:solidFill>
                <a:latin typeface="Georgia" panose="02040502050405020303" pitchFamily="18" charset="0"/>
              </a:rPr>
              <a:t>Your </a:t>
            </a:r>
            <a:r>
              <a:rPr lang="en-US" sz="40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Lineup”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How </a:t>
            </a:r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Does Housing Support </a:t>
            </a:r>
            <a:r>
              <a:rPr lang="en-US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Talent Management?</a:t>
            </a:r>
            <a:endParaRPr lang="en-US" sz="3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6400800"/>
            <a:ext cx="91630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4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4724400"/>
            <a:ext cx="9163050" cy="21336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47244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675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Career Road Map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Supporting a Housing program to Develop Leadership</a:t>
            </a:r>
            <a:endParaRPr lang="en-US" sz="2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22026"/>
            <a:ext cx="8067675" cy="356580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143000" y="4340779"/>
            <a:ext cx="753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Intern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58849" y="4326492"/>
            <a:ext cx="106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Associate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41942" y="4078232"/>
            <a:ext cx="1068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Sr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Associate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64053" y="3801069"/>
            <a:ext cx="10187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Assistant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Team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Leader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92317" y="4035278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Team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Leader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75977" y="4293227"/>
            <a:ext cx="1027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Manager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03502" y="4256658"/>
            <a:ext cx="103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Vice Pres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78595" y="1447800"/>
            <a:ext cx="39527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Flexible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Variety of Housing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Company Culture and Demographics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Policy Changes/Exceptions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6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4724400"/>
            <a:ext cx="9163050" cy="21336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47244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81832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Supporting an Integrated Housing program </a:t>
            </a:r>
            <a:endParaRPr lang="en-US" sz="3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1752600"/>
            <a:ext cx="413363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Temporary Assignments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Long Term Assignments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Leadership Training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Projects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Training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752599"/>
            <a:ext cx="360290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Intern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Travel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Recruiting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Rotational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Co-op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3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4724400"/>
            <a:ext cx="9163050" cy="21336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47244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7675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Case Study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Fortune 500 Client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68" y="1066800"/>
            <a:ext cx="8577263" cy="4906963"/>
          </a:xfrm>
        </p:spPr>
        <p:txBody>
          <a:bodyPr/>
          <a:lstStyle/>
          <a:p>
            <a:pPr marL="457200" lvl="0" indent="0" fontAlgn="base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Scenario: </a:t>
            </a:r>
          </a:p>
          <a:p>
            <a:pPr marL="800100" lvl="1" indent="-342900" fontAlgn="base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Company moved a large sector of their population ever 1-2 years and offered temp housing and home sale/purchase </a:t>
            </a:r>
            <a:r>
              <a:rPr lang="en-US" sz="1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</a:t>
            </a:r>
          </a:p>
          <a:p>
            <a:pPr marL="457200" lvl="1" indent="0" fontAlgn="base">
              <a:spcBef>
                <a:spcPts val="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lvl="0" indent="0" fontAlgn="base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Issue:</a:t>
            </a:r>
          </a:p>
          <a:p>
            <a:pPr marL="800100" lvl="1" indent="-342900" fontAlgn="base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were losing 100,000’s assisting with selling and purchasing home because they kept moving the same people </a:t>
            </a:r>
          </a:p>
          <a:p>
            <a:pPr marL="457200" lvl="1" indent="0" fontAlgn="base">
              <a:spcBef>
                <a:spcPts val="0"/>
              </a:spcBef>
              <a:buNone/>
            </a:pP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0" fontAlgn="base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Solution:</a:t>
            </a:r>
          </a:p>
          <a:p>
            <a:pPr marL="800100" lvl="1" indent="-342900" fontAlgn="base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Offered </a:t>
            </a:r>
            <a:r>
              <a:rPr lang="en-US" sz="1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Corporate Housing and 3 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days of unfurnished assistance </a:t>
            </a:r>
          </a:p>
          <a:p>
            <a:pPr marL="800100" lvl="1" indent="-342900" fontAlgn="base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Extended 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home purchase program </a:t>
            </a:r>
            <a:r>
              <a:rPr lang="en-US" sz="1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saved 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 </a:t>
            </a:r>
            <a:r>
              <a:rPr lang="en-US" sz="1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$100,000’s</a:t>
            </a: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83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4724400"/>
            <a:ext cx="9163050" cy="21336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47244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457200" y="838200"/>
            <a:ext cx="82296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bg1"/>
                </a:solidFill>
                <a:latin typeface="Georgia" panose="02040502050405020303" pitchFamily="18" charset="0"/>
              </a:rPr>
              <a:t>Questions and Thank You!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7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“Rotating </a:t>
            </a:r>
            <a:r>
              <a:rPr lang="en-US" sz="31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Your </a:t>
            </a:r>
            <a:r>
              <a:rPr lang="en-US" sz="31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Lineup”</a:t>
            </a:r>
            <a:r>
              <a:rPr lang="en-US" sz="3100" b="1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sz="31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2700" dirty="0">
                <a:solidFill>
                  <a:schemeClr val="bg1"/>
                </a:solidFill>
                <a:latin typeface="Georgia" panose="02040502050405020303" pitchFamily="18" charset="0"/>
              </a:rPr>
              <a:t>How Does Housing Support Talent Management</a:t>
            </a:r>
            <a:r>
              <a:rPr lang="en-US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?</a:t>
            </a:r>
            <a:br>
              <a:rPr lang="en-US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Panelists</a:t>
            </a:r>
            <a:endParaRPr lang="en-US" sz="27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8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Sylkia Negron</a:t>
            </a: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, MBA, SCRP, SGMS – Global Mobility Supervisor  |  Global Mobility Services, </a:t>
            </a:r>
            <a:r>
              <a:rPr lang="en-US" sz="24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TechnipFMC</a:t>
            </a:r>
            <a:r>
              <a:rPr lang="en-US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plc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Mary Ann Passi</a:t>
            </a:r>
            <a:r>
              <a:rPr lang="en-US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, CAE – CEO, Corporate Housing Providers Association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Julie Rice </a:t>
            </a:r>
            <a:r>
              <a:rPr lang="en-US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-</a:t>
            </a: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Senior Global Advisor, Strategic Alliances </a:t>
            </a:r>
            <a:r>
              <a:rPr lang="en-US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– Mobility, National Corporate Housing</a:t>
            </a:r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4724400"/>
            <a:ext cx="9163050" cy="21336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47244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57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4724400"/>
            <a:ext cx="9163050" cy="21336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47244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2016 Overview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7498" y="1474141"/>
            <a:ext cx="8229954" cy="33264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2600" b="1" dirty="0" smtClean="0">
                <a:solidFill>
                  <a:srgbClr val="C00000"/>
                </a:solidFill>
              </a:rPr>
              <a:t>$3.1 billion US industry</a:t>
            </a:r>
          </a:p>
          <a:p>
            <a:pPr marL="457200" indent="-457200"/>
            <a:r>
              <a:rPr lang="en-US" sz="2600" dirty="0" smtClean="0">
                <a:solidFill>
                  <a:srgbClr val="C00000"/>
                </a:solidFill>
              </a:rPr>
              <a:t>Units: US 68,757    </a:t>
            </a:r>
          </a:p>
          <a:p>
            <a:pPr marL="457200" indent="-457200"/>
            <a:r>
              <a:rPr lang="en-US" sz="2600" dirty="0" smtClean="0">
                <a:solidFill>
                  <a:srgbClr val="C00000"/>
                </a:solidFill>
              </a:rPr>
              <a:t>Average Stay (nights): US 86    </a:t>
            </a:r>
          </a:p>
          <a:p>
            <a:pPr marL="457200" indent="-457200"/>
            <a:r>
              <a:rPr lang="en-US" sz="2600" dirty="0" smtClean="0">
                <a:solidFill>
                  <a:srgbClr val="C00000"/>
                </a:solidFill>
              </a:rPr>
              <a:t>Occupancy:     86.6% US</a:t>
            </a:r>
          </a:p>
          <a:p>
            <a:pPr marL="457200" indent="-457200"/>
            <a:r>
              <a:rPr lang="en-US" sz="2600" dirty="0" smtClean="0">
                <a:solidFill>
                  <a:srgbClr val="C00000"/>
                </a:solidFill>
              </a:rPr>
              <a:t>US: Relocation #1; Project/Training #2</a:t>
            </a:r>
          </a:p>
          <a:p>
            <a:pPr marL="457200" indent="-457200"/>
            <a:r>
              <a:rPr lang="en-US" sz="2600" dirty="0" smtClean="0">
                <a:solidFill>
                  <a:srgbClr val="C00000"/>
                </a:solidFill>
              </a:rPr>
              <a:t>ADR: US $149.75    5.8%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flipV="1">
            <a:off x="3352800" y="1939712"/>
            <a:ext cx="152400" cy="50662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flipV="1">
            <a:off x="4876800" y="2322454"/>
            <a:ext cx="152400" cy="50662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 flipV="1">
            <a:off x="4419173" y="3881866"/>
            <a:ext cx="152400" cy="50662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388466" y="2914948"/>
            <a:ext cx="152400" cy="44484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7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4724400"/>
            <a:ext cx="9163050" cy="21336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47244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Purpose of Trip - US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map\AppData\Local\Microsoft\Windows\Temporary Internet Files\Content.Outlook\MAJRRUVO\11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599"/>
            <a:ext cx="8229601" cy="335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67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4724400"/>
            <a:ext cx="9163050" cy="21336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47244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Guest Profile by Industry - US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C:\Users\map\AppData\Local\Microsoft\Windows\Temporary Internet Files\Content.Outlook\MAJRRUVO\11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8794"/>
            <a:ext cx="8229600" cy="331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64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4724400"/>
            <a:ext cx="9163050" cy="21336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47244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Key Midwest </a:t>
            </a:r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Markets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505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Chicago Metro		62 days		$142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Loop (57 days/$145) &amp; Suburbs (96/$126)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Detroit			73 days		$112	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Indianapolis		86 days		$112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Milwaukee					$118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Minneapolis		84 days		$113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St. Louis			115 days		$101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7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4724400"/>
            <a:ext cx="9163050" cy="21336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47244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Industry Noise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36" y="1322086"/>
            <a:ext cx="2491375" cy="332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21781"/>
            <a:ext cx="4114800" cy="175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22086"/>
            <a:ext cx="3367812" cy="120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22086"/>
            <a:ext cx="2112146" cy="140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67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4724400"/>
            <a:ext cx="9163050" cy="21336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47244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Understand Differences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457199" y="1295400"/>
            <a:ext cx="4105275" cy="3505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Professionally Managed B2B model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Mitigate risk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Service Expectations</a:t>
            </a:r>
          </a:p>
          <a:p>
            <a:r>
              <a:rPr lang="en-US" dirty="0">
                <a:solidFill>
                  <a:srgbClr val="C00000"/>
                </a:solidFill>
              </a:rPr>
              <a:t>24/7 on call 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13429" y="1295400"/>
            <a:ext cx="3692372" cy="2971800"/>
          </a:xfrm>
          <a:prstGeom prst="rect">
            <a:avLst/>
          </a:prstGeom>
          <a:ln w="25400" cmpd="tri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i="1" dirty="0" smtClean="0">
                <a:solidFill>
                  <a:schemeClr val="bg1"/>
                </a:solidFill>
              </a:rPr>
              <a:t>Abide by: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Tax codes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Property zoning laws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Health/safety codes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Lease restrictions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Local regulations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4724400"/>
            <a:ext cx="9163050" cy="21336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47244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Understand Differences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457199" y="1295400"/>
            <a:ext cx="4105275" cy="3505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Economic Impact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Local Employers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Know Communities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Residential Space near Businesses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13428" y="1295400"/>
            <a:ext cx="3997171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i="1" dirty="0" smtClean="0">
                <a:solidFill>
                  <a:schemeClr val="bg1"/>
                </a:solidFill>
              </a:rPr>
              <a:t>Support: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endParaRPr lang="en-US" i="1" dirty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Interns </a:t>
            </a:r>
            <a:r>
              <a:rPr lang="en-US" sz="2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CEOs</a:t>
            </a:r>
          </a:p>
          <a:p>
            <a:r>
              <a:rPr lang="en-US" sz="2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Other Destination Service Needs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24/7 on call needs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Employee productivity/comfort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703</TotalTime>
  <Words>265</Words>
  <Application>Microsoft Office PowerPoint</Application>
  <PresentationFormat>On-screen Show (4:3)</PresentationFormat>
  <Paragraphs>91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“Rotating  Your Lineup” How Does Housing Support  Talent Management?</vt:lpstr>
      <vt:lpstr>“Rotating Your Lineup” How Does Housing Support Talent Management? Panelists</vt:lpstr>
      <vt:lpstr>2016 Overview</vt:lpstr>
      <vt:lpstr>Purpose of Trip - US</vt:lpstr>
      <vt:lpstr>Guest Profile by Industry - US</vt:lpstr>
      <vt:lpstr>Key Midwest Markets</vt:lpstr>
      <vt:lpstr>Industry Noise</vt:lpstr>
      <vt:lpstr>Understand Differences</vt:lpstr>
      <vt:lpstr>Understand Differences</vt:lpstr>
      <vt:lpstr>Career Road Map Supporting a Housing program to Develop Leadership</vt:lpstr>
      <vt:lpstr>Supporting an Integrated Housing program </vt:lpstr>
      <vt:lpstr>Case Study Fortune 500 Client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Pam Jacknick</cp:lastModifiedBy>
  <cp:revision>46</cp:revision>
  <dcterms:created xsi:type="dcterms:W3CDTF">2015-10-29T14:32:05Z</dcterms:created>
  <dcterms:modified xsi:type="dcterms:W3CDTF">2017-04-03T05:15:18Z</dcterms:modified>
</cp:coreProperties>
</file>