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ppt" ContentType="application/vnd.ms-powerpoi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26"/>
  </p:notesMasterIdLst>
  <p:sldIdLst>
    <p:sldId id="304" r:id="rId3"/>
    <p:sldId id="289" r:id="rId4"/>
    <p:sldId id="267" r:id="rId5"/>
    <p:sldId id="290" r:id="rId6"/>
    <p:sldId id="269" r:id="rId7"/>
    <p:sldId id="271" r:id="rId8"/>
    <p:sldId id="292" r:id="rId9"/>
    <p:sldId id="293" r:id="rId10"/>
    <p:sldId id="295" r:id="rId11"/>
    <p:sldId id="275" r:id="rId12"/>
    <p:sldId id="294" r:id="rId13"/>
    <p:sldId id="279" r:id="rId14"/>
    <p:sldId id="296" r:id="rId15"/>
    <p:sldId id="297" r:id="rId16"/>
    <p:sldId id="298" r:id="rId17"/>
    <p:sldId id="299" r:id="rId18"/>
    <p:sldId id="300" r:id="rId19"/>
    <p:sldId id="285" r:id="rId20"/>
    <p:sldId id="287" r:id="rId21"/>
    <p:sldId id="291" r:id="rId22"/>
    <p:sldId id="268" r:id="rId23"/>
    <p:sldId id="301" r:id="rId24"/>
    <p:sldId id="30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C83D"/>
    <a:srgbClr val="E24525"/>
    <a:srgbClr val="127B9B"/>
    <a:srgbClr val="E7654B"/>
    <a:srgbClr val="F89D1F"/>
    <a:srgbClr val="F7DF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4641" autoAdjust="0"/>
  </p:normalViewPr>
  <p:slideViewPr>
    <p:cSldViewPr>
      <p:cViewPr varScale="1">
        <p:scale>
          <a:sx n="73" d="100"/>
          <a:sy n="73" d="100"/>
        </p:scale>
        <p:origin x="-129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1937FE-9E7C-42DA-AB90-AE3AD16C3ACB}" type="datetimeFigureOut">
              <a:rPr lang="en-US" smtClean="0"/>
              <a:t>4/3/2017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2E36B-E4A9-477E-9321-1D54D27378FD}" type="slidenum">
              <a:rPr lang="en-US" smtClean="0"/>
              <a:t>‹#›</a:t>
            </a:fld>
            <a:endParaRPr lang="en-US" dirty="0"/>
          </a:p>
        </p:txBody>
      </p:sp>
    </p:spTree>
    <p:extLst>
      <p:ext uri="{BB962C8B-B14F-4D97-AF65-F5344CB8AC3E}">
        <p14:creationId xmlns:p14="http://schemas.microsoft.com/office/powerpoint/2010/main" val="856795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9BD187-1744-4EF8-BD41-CA90150EB1C4}" type="slidenum">
              <a:rPr lang="en-US">
                <a:solidFill>
                  <a:srgbClr val="000000"/>
                </a:solidFill>
              </a:rPr>
              <a:pPr/>
              <a:t>7</a:t>
            </a:fld>
            <a:endParaRPr lang="en-US" dirty="0">
              <a:solidFill>
                <a:srgbClr val="000000"/>
              </a:solidFill>
            </a:endParaRPr>
          </a:p>
        </p:txBody>
      </p:sp>
      <p:sp>
        <p:nvSpPr>
          <p:cNvPr id="319490" name="Rectangle 2"/>
          <p:cNvSpPr>
            <a:spLocks noGrp="1" noRot="1" noChangeAspect="1" noChangeArrowheads="1" noTextEdit="1"/>
          </p:cNvSpPr>
          <p:nvPr>
            <p:ph type="sldImg"/>
          </p:nvPr>
        </p:nvSpPr>
        <p:spPr>
          <a:xfrm>
            <a:off x="1185863" y="696913"/>
            <a:ext cx="4649787" cy="3487737"/>
          </a:xfrm>
          <a:ln/>
        </p:spPr>
      </p:sp>
      <p:sp>
        <p:nvSpPr>
          <p:cNvPr id="319491" name="Rectangle 3"/>
          <p:cNvSpPr>
            <a:spLocks noGrp="1" noChangeArrowheads="1"/>
          </p:cNvSpPr>
          <p:nvPr>
            <p:ph type="body" idx="1"/>
          </p:nvPr>
        </p:nvSpPr>
        <p:spPr bwMode="auto">
          <a:xfrm>
            <a:off x="701040" y="4416433"/>
            <a:ext cx="5608320" cy="4181475"/>
          </a:xfrm>
          <a:prstGeom prst="rect">
            <a:avLst/>
          </a:prstGeom>
          <a:solidFill>
            <a:srgbClr val="FFFFFF"/>
          </a:solidFill>
          <a:ln>
            <a:solidFill>
              <a:srgbClr val="000000"/>
            </a:solidFill>
            <a:miter lim="800000"/>
            <a:headEnd/>
            <a:tailEnd/>
          </a:ln>
        </p:spPr>
        <p:txBody>
          <a:bodyPr lIns="96484" tIns="48242" rIns="96484" bIns="48242"/>
          <a:lstStyle/>
          <a:p>
            <a:endParaRPr lang="en-US" dirty="0"/>
          </a:p>
        </p:txBody>
      </p:sp>
    </p:spTree>
    <p:extLst>
      <p:ext uri="{BB962C8B-B14F-4D97-AF65-F5344CB8AC3E}">
        <p14:creationId xmlns:p14="http://schemas.microsoft.com/office/powerpoint/2010/main" val="3061733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802242F-DBBC-4F55-9AFA-DD74D9F9E144}" type="slidenum">
              <a:rPr lang="en-US" smtClean="0">
                <a:solidFill>
                  <a:srgbClr val="000000"/>
                </a:solidFill>
              </a:rPr>
              <a:pPr/>
              <a:t>8</a:t>
            </a:fld>
            <a:endParaRPr lang="en-US" dirty="0" smtClean="0">
              <a:solidFill>
                <a:srgbClr val="000000"/>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701359" y="4415797"/>
            <a:ext cx="5607684" cy="4181789"/>
          </a:xfrm>
          <a:noFill/>
          <a:ln/>
        </p:spPr>
        <p:txBody>
          <a:bodyPr lIns="95072" tIns="47536" rIns="95072" bIns="47536"/>
          <a:lstStyle/>
          <a:p>
            <a:endParaRPr lang="en-US" dirty="0" smtClean="0"/>
          </a:p>
        </p:txBody>
      </p:sp>
    </p:spTree>
    <p:extLst>
      <p:ext uri="{BB962C8B-B14F-4D97-AF65-F5344CB8AC3E}">
        <p14:creationId xmlns:p14="http://schemas.microsoft.com/office/powerpoint/2010/main" val="363405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384421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770993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671839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0E2D35-1A6C-4788-8B1E-A62105B89710}" type="datetimeFigureOut">
              <a:rPr lang="en-US" smtClean="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7C7CED-AE3E-42E3-AD3E-57180D7E9D1A}" type="slidenum">
              <a:rPr lang="en-US" smtClean="0"/>
              <a:t>‹#›</a:t>
            </a:fld>
            <a:endParaRPr lang="en-US" dirty="0"/>
          </a:p>
        </p:txBody>
      </p:sp>
    </p:spTree>
    <p:extLst>
      <p:ext uri="{BB962C8B-B14F-4D97-AF65-F5344CB8AC3E}">
        <p14:creationId xmlns:p14="http://schemas.microsoft.com/office/powerpoint/2010/main" val="3622101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0E2D35-1A6C-4788-8B1E-A62105B89710}" type="datetimeFigureOut">
              <a:rPr lang="en-US" smtClean="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7C7CED-AE3E-42E3-AD3E-57180D7E9D1A}" type="slidenum">
              <a:rPr lang="en-US" smtClean="0"/>
              <a:t>‹#›</a:t>
            </a:fld>
            <a:endParaRPr lang="en-US" dirty="0"/>
          </a:p>
        </p:txBody>
      </p:sp>
    </p:spTree>
    <p:extLst>
      <p:ext uri="{BB962C8B-B14F-4D97-AF65-F5344CB8AC3E}">
        <p14:creationId xmlns:p14="http://schemas.microsoft.com/office/powerpoint/2010/main" val="3112854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0E2D35-1A6C-4788-8B1E-A62105B89710}" type="datetimeFigureOut">
              <a:rPr lang="en-US" smtClean="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7C7CED-AE3E-42E3-AD3E-57180D7E9D1A}" type="slidenum">
              <a:rPr lang="en-US" smtClean="0"/>
              <a:t>‹#›</a:t>
            </a:fld>
            <a:endParaRPr lang="en-US" dirty="0"/>
          </a:p>
        </p:txBody>
      </p:sp>
    </p:spTree>
    <p:extLst>
      <p:ext uri="{BB962C8B-B14F-4D97-AF65-F5344CB8AC3E}">
        <p14:creationId xmlns:p14="http://schemas.microsoft.com/office/powerpoint/2010/main" val="22540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4025"/>
            <a:ext cx="8229600" cy="640080"/>
          </a:xfrm>
        </p:spPr>
        <p:txBody>
          <a:bodyPr/>
          <a:lstStyle/>
          <a:p>
            <a:r>
              <a:rPr lang="en-US" dirty="0" smtClean="0"/>
              <a:t>Click to edit Master title style</a:t>
            </a:r>
            <a:endParaRPr lang="en-US" dirty="0"/>
          </a:p>
        </p:txBody>
      </p:sp>
      <p:sp>
        <p:nvSpPr>
          <p:cNvPr id="4" name="Content Placeholder 3"/>
          <p:cNvSpPr>
            <a:spLocks noGrp="1"/>
          </p:cNvSpPr>
          <p:nvPr>
            <p:ph sz="quarter" idx="10"/>
          </p:nvPr>
        </p:nvSpPr>
        <p:spPr>
          <a:xfrm>
            <a:off x="457201" y="1276352"/>
            <a:ext cx="8240573" cy="4594225"/>
          </a:xfrm>
        </p:spPr>
        <p:txBody>
          <a:bodyPr/>
          <a:lstStyle>
            <a:lvl3pPr marL="728663" indent="-170260">
              <a:defRPr/>
            </a:lvl3pPr>
            <a:lvl4pPr marL="940594" indent="-204788">
              <a:defRPr/>
            </a:lvl4pPr>
            <a:lvl5pPr marL="1159669" indent="-2047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4"/>
          <p:cNvSpPr>
            <a:spLocks noGrp="1"/>
          </p:cNvSpPr>
          <p:nvPr>
            <p:ph type="body" sz="quarter" idx="11"/>
          </p:nvPr>
        </p:nvSpPr>
        <p:spPr>
          <a:xfrm>
            <a:off x="457200" y="174479"/>
            <a:ext cx="8229600" cy="169200"/>
          </a:xfrm>
        </p:spPr>
        <p:txBody>
          <a:bodyPr anchor="b"/>
          <a:lstStyle>
            <a:lvl1pPr marL="0" indent="0">
              <a:buFontTx/>
              <a:buNone/>
              <a:defRPr sz="900" b="1">
                <a:solidFill>
                  <a:srgbClr val="00338D"/>
                </a:solidFill>
              </a:defRPr>
            </a:lvl1pPr>
          </a:lstStyle>
          <a:p>
            <a:endParaRPr lang="en-US" dirty="0"/>
          </a:p>
        </p:txBody>
      </p:sp>
      <p:sp>
        <p:nvSpPr>
          <p:cNvPr id="5"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C7CED-AE3E-42E3-AD3E-57180D7E9D1A}" type="slidenum">
              <a:rPr lang="en-US" smtClean="0"/>
              <a:t>‹#›</a:t>
            </a:fld>
            <a:endParaRPr lang="en-US" dirty="0"/>
          </a:p>
        </p:txBody>
      </p:sp>
    </p:spTree>
    <p:extLst>
      <p:ext uri="{BB962C8B-B14F-4D97-AF65-F5344CB8AC3E}">
        <p14:creationId xmlns:p14="http://schemas.microsoft.com/office/powerpoint/2010/main" val="216274447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
        <p:nvSpPr>
          <p:cNvPr id="5" name="Text Placeholder 4"/>
          <p:cNvSpPr>
            <a:spLocks noGrp="1"/>
          </p:cNvSpPr>
          <p:nvPr>
            <p:ph type="body" sz="quarter" idx="11"/>
          </p:nvPr>
        </p:nvSpPr>
        <p:spPr>
          <a:xfrm>
            <a:off x="457200" y="174479"/>
            <a:ext cx="8229600" cy="169200"/>
          </a:xfrm>
        </p:spPr>
        <p:txBody>
          <a:bodyPr anchor="b"/>
          <a:lstStyle>
            <a:lvl1pPr marL="0" indent="0">
              <a:buFontTx/>
              <a:buNone/>
              <a:defRPr sz="900" b="1">
                <a:solidFill>
                  <a:srgbClr val="00338D"/>
                </a:solidFill>
              </a:defRPr>
            </a:lvl1pPr>
          </a:lstStyle>
          <a:p>
            <a:endParaRPr lang="en-US" dirty="0"/>
          </a:p>
        </p:txBody>
      </p:sp>
      <p:sp>
        <p:nvSpPr>
          <p:cNvPr id="4"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C7CED-AE3E-42E3-AD3E-57180D7E9D1A}" type="slidenum">
              <a:rPr lang="en-US" smtClean="0"/>
              <a:t>‹#›</a:t>
            </a:fld>
            <a:endParaRPr lang="en-US" dirty="0"/>
          </a:p>
        </p:txBody>
      </p:sp>
    </p:spTree>
    <p:extLst>
      <p:ext uri="{BB962C8B-B14F-4D97-AF65-F5344CB8AC3E}">
        <p14:creationId xmlns:p14="http://schemas.microsoft.com/office/powerpoint/2010/main" val="258159802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3" name="Text Placeholder 4"/>
          <p:cNvSpPr>
            <a:spLocks noGrp="1"/>
          </p:cNvSpPr>
          <p:nvPr>
            <p:ph type="body" sz="quarter" idx="11" hasCustomPrompt="1"/>
          </p:nvPr>
        </p:nvSpPr>
        <p:spPr>
          <a:xfrm>
            <a:off x="752400" y="183543"/>
            <a:ext cx="7639200" cy="169200"/>
          </a:xfrm>
        </p:spPr>
        <p:txBody>
          <a:bodyPr anchor="b"/>
          <a:lstStyle>
            <a:lvl1pPr>
              <a:spcAft>
                <a:spcPts val="0"/>
              </a:spcAft>
              <a:defRPr sz="1200"/>
            </a:lvl1pPr>
          </a:lstStyle>
          <a:p>
            <a:pPr lvl="0"/>
            <a:r>
              <a:rPr lang="en-US" noProof="0" dirty="0" smtClean="0"/>
              <a:t>Super title here</a:t>
            </a:r>
          </a:p>
        </p:txBody>
      </p:sp>
      <p:sp>
        <p:nvSpPr>
          <p:cNvPr id="4"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C7CED-AE3E-42E3-AD3E-57180D7E9D1A}" type="slidenum">
              <a:rPr lang="en-US" smtClean="0"/>
              <a:t>‹#›</a:t>
            </a:fld>
            <a:endParaRPr lang="en-US" dirty="0"/>
          </a:p>
        </p:txBody>
      </p:sp>
    </p:spTree>
    <p:extLst>
      <p:ext uri="{BB962C8B-B14F-4D97-AF65-F5344CB8AC3E}">
        <p14:creationId xmlns:p14="http://schemas.microsoft.com/office/powerpoint/2010/main" val="369234110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
        <p:nvSpPr>
          <p:cNvPr id="5" name="Text Placeholder 4"/>
          <p:cNvSpPr>
            <a:spLocks noGrp="1"/>
          </p:cNvSpPr>
          <p:nvPr>
            <p:ph type="body" sz="quarter" idx="11"/>
          </p:nvPr>
        </p:nvSpPr>
        <p:spPr>
          <a:xfrm>
            <a:off x="457200" y="174479"/>
            <a:ext cx="8229600" cy="169200"/>
          </a:xfrm>
        </p:spPr>
        <p:txBody>
          <a:bodyPr anchor="b"/>
          <a:lstStyle>
            <a:lvl1pPr marL="0" indent="0">
              <a:buFontTx/>
              <a:buNone/>
              <a:defRPr sz="900" b="1">
                <a:solidFill>
                  <a:srgbClr val="00338D"/>
                </a:solidFill>
              </a:defRPr>
            </a:lvl1pPr>
          </a:lstStyle>
          <a:p>
            <a:endParaRPr lang="en-US" dirty="0"/>
          </a:p>
        </p:txBody>
      </p:sp>
      <p:sp>
        <p:nvSpPr>
          <p:cNvPr id="4"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C7CED-AE3E-42E3-AD3E-57180D7E9D1A}" type="slidenum">
              <a:rPr lang="en-US" smtClean="0"/>
              <a:t>‹#›</a:t>
            </a:fld>
            <a:endParaRPr lang="en-US" dirty="0"/>
          </a:p>
        </p:txBody>
      </p:sp>
    </p:spTree>
    <p:extLst>
      <p:ext uri="{BB962C8B-B14F-4D97-AF65-F5344CB8AC3E}">
        <p14:creationId xmlns:p14="http://schemas.microsoft.com/office/powerpoint/2010/main" val="178517128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ONE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9" name="Text Placeholder 8"/>
          <p:cNvSpPr>
            <a:spLocks noGrp="1"/>
          </p:cNvSpPr>
          <p:nvPr>
            <p:ph type="body" sz="quarter" idx="10"/>
          </p:nvPr>
        </p:nvSpPr>
        <p:spPr>
          <a:xfrm>
            <a:off x="752400" y="1209600"/>
            <a:ext cx="7639200" cy="4594225"/>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 name="Text Placeholder 4"/>
          <p:cNvSpPr>
            <a:spLocks noGrp="1"/>
          </p:cNvSpPr>
          <p:nvPr>
            <p:ph type="body" sz="quarter" idx="11" hasCustomPrompt="1"/>
          </p:nvPr>
        </p:nvSpPr>
        <p:spPr>
          <a:xfrm>
            <a:off x="752400" y="183543"/>
            <a:ext cx="7639200" cy="169200"/>
          </a:xfrm>
        </p:spPr>
        <p:txBody>
          <a:bodyPr anchor="b"/>
          <a:lstStyle>
            <a:lvl1pPr>
              <a:spcAft>
                <a:spcPts val="0"/>
              </a:spcAft>
              <a:defRPr sz="1200"/>
            </a:lvl1pPr>
          </a:lstStyle>
          <a:p>
            <a:pPr lvl="0"/>
            <a:r>
              <a:rPr lang="en-US" noProof="0" dirty="0" smtClean="0"/>
              <a:t>Super title here</a:t>
            </a:r>
          </a:p>
        </p:txBody>
      </p:sp>
      <p:sp>
        <p:nvSpPr>
          <p:cNvPr id="5"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C7CED-AE3E-42E3-AD3E-57180D7E9D1A}" type="slidenum">
              <a:rPr lang="en-US" smtClean="0"/>
              <a:t>‹#›</a:t>
            </a:fld>
            <a:endParaRPr lang="en-US" dirty="0"/>
          </a:p>
        </p:txBody>
      </p:sp>
    </p:spTree>
    <p:extLst>
      <p:ext uri="{BB962C8B-B14F-4D97-AF65-F5344CB8AC3E}">
        <p14:creationId xmlns:p14="http://schemas.microsoft.com/office/powerpoint/2010/main" val="339900452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0E2D35-1A6C-4788-8B1E-A62105B89710}" type="datetimeFigureOut">
              <a:rPr lang="en-US" smtClean="0">
                <a:solidFill>
                  <a:prstClr val="white">
                    <a:tint val="75000"/>
                  </a:prstClr>
                </a:solidFill>
              </a:rPr>
              <a:pPr/>
              <a:t>4/3/2017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47C7CED-AE3E-42E3-AD3E-57180D7E9D1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33857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0E2D35-1A6C-4788-8B1E-A62105B89710}" type="datetimeFigureOut">
              <a:rPr lang="en-US" smtClean="0">
                <a:solidFill>
                  <a:prstClr val="white">
                    <a:tint val="75000"/>
                  </a:prstClr>
                </a:solidFill>
              </a:rPr>
              <a:pPr/>
              <a:t>4/3/2017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47C7CED-AE3E-42E3-AD3E-57180D7E9D1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985138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0E2D35-1A6C-4788-8B1E-A62105B89710}" type="datetimeFigureOut">
              <a:rPr lang="en-US" smtClean="0">
                <a:solidFill>
                  <a:prstClr val="white">
                    <a:tint val="75000"/>
                  </a:prstClr>
                </a:solidFill>
              </a:rPr>
              <a:pPr/>
              <a:t>4/3/2017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47C7CED-AE3E-42E3-AD3E-57180D7E9D1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8263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0E2D35-1A6C-4788-8B1E-A62105B89710}" type="datetimeFigureOut">
              <a:rPr lang="en-US" smtClean="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7C7CED-AE3E-42E3-AD3E-57180D7E9D1A}" type="slidenum">
              <a:rPr lang="en-US" smtClean="0"/>
              <a:t>‹#›</a:t>
            </a:fld>
            <a:endParaRPr lang="en-US" dirty="0"/>
          </a:p>
        </p:txBody>
      </p:sp>
    </p:spTree>
    <p:extLst>
      <p:ext uri="{BB962C8B-B14F-4D97-AF65-F5344CB8AC3E}">
        <p14:creationId xmlns:p14="http://schemas.microsoft.com/office/powerpoint/2010/main" val="120645467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0E2D35-1A6C-4788-8B1E-A62105B89710}" type="datetimeFigureOut">
              <a:rPr lang="en-US" smtClean="0">
                <a:solidFill>
                  <a:prstClr val="white">
                    <a:tint val="75000"/>
                  </a:prstClr>
                </a:solidFill>
              </a:rPr>
              <a:pPr/>
              <a:t>4/3/2017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47C7CED-AE3E-42E3-AD3E-57180D7E9D1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1205229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0E2D35-1A6C-4788-8B1E-A62105B89710}" type="datetimeFigureOut">
              <a:rPr lang="en-US" smtClean="0">
                <a:solidFill>
                  <a:prstClr val="white">
                    <a:tint val="75000"/>
                  </a:prstClr>
                </a:solidFill>
              </a:rPr>
              <a:pPr/>
              <a:t>4/3/2017</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247C7CED-AE3E-42E3-AD3E-57180D7E9D1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926795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0E2D35-1A6C-4788-8B1E-A62105B89710}" type="datetimeFigureOut">
              <a:rPr lang="en-US" smtClean="0">
                <a:solidFill>
                  <a:prstClr val="white">
                    <a:tint val="75000"/>
                  </a:prstClr>
                </a:solidFill>
              </a:rPr>
              <a:pPr/>
              <a:t>4/3/2017</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247C7CED-AE3E-42E3-AD3E-57180D7E9D1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594557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E2D35-1A6C-4788-8B1E-A62105B89710}" type="datetimeFigureOut">
              <a:rPr lang="en-US" smtClean="0">
                <a:solidFill>
                  <a:prstClr val="white">
                    <a:tint val="75000"/>
                  </a:prstClr>
                </a:solidFill>
              </a:rPr>
              <a:pPr/>
              <a:t>4/3/2017</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247C7CED-AE3E-42E3-AD3E-57180D7E9D1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72905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0E2D35-1A6C-4788-8B1E-A62105B89710}" type="datetimeFigureOut">
              <a:rPr lang="en-US" smtClean="0">
                <a:solidFill>
                  <a:prstClr val="white">
                    <a:tint val="75000"/>
                  </a:prstClr>
                </a:solidFill>
              </a:rPr>
              <a:pPr/>
              <a:t>4/3/2017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47C7CED-AE3E-42E3-AD3E-57180D7E9D1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1126083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0E2D35-1A6C-4788-8B1E-A62105B89710}" type="datetimeFigureOut">
              <a:rPr lang="en-US" smtClean="0">
                <a:solidFill>
                  <a:prstClr val="white">
                    <a:tint val="75000"/>
                  </a:prstClr>
                </a:solidFill>
              </a:rPr>
              <a:pPr/>
              <a:t>4/3/2017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47C7CED-AE3E-42E3-AD3E-57180D7E9D1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91651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0E2D35-1A6C-4788-8B1E-A62105B89710}" type="datetimeFigureOut">
              <a:rPr lang="en-US" smtClean="0">
                <a:solidFill>
                  <a:prstClr val="white">
                    <a:tint val="75000"/>
                  </a:prstClr>
                </a:solidFill>
              </a:rPr>
              <a:pPr/>
              <a:t>4/3/2017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47C7CED-AE3E-42E3-AD3E-57180D7E9D1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64898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0E2D35-1A6C-4788-8B1E-A62105B89710}" type="datetimeFigureOut">
              <a:rPr lang="en-US" smtClean="0">
                <a:solidFill>
                  <a:prstClr val="white">
                    <a:tint val="75000"/>
                  </a:prstClr>
                </a:solidFill>
              </a:rPr>
              <a:pPr/>
              <a:t>4/3/2017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47C7CED-AE3E-42E3-AD3E-57180D7E9D1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32406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0E2D35-1A6C-4788-8B1E-A62105B89710}" type="datetimeFigureOut">
              <a:rPr lang="en-US" smtClean="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7C7CED-AE3E-42E3-AD3E-57180D7E9D1A}" type="slidenum">
              <a:rPr lang="en-US" smtClean="0"/>
              <a:t>‹#›</a:t>
            </a:fld>
            <a:endParaRPr lang="en-US" dirty="0"/>
          </a:p>
        </p:txBody>
      </p:sp>
    </p:spTree>
    <p:extLst>
      <p:ext uri="{BB962C8B-B14F-4D97-AF65-F5344CB8AC3E}">
        <p14:creationId xmlns:p14="http://schemas.microsoft.com/office/powerpoint/2010/main" val="284542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0E2D35-1A6C-4788-8B1E-A62105B89710}" type="datetimeFigureOut">
              <a:rPr lang="en-US" smtClean="0"/>
              <a:t>4/3/2017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7C7CED-AE3E-42E3-AD3E-57180D7E9D1A}" type="slidenum">
              <a:rPr lang="en-US" smtClean="0"/>
              <a:t>‹#›</a:t>
            </a:fld>
            <a:endParaRPr lang="en-US" dirty="0"/>
          </a:p>
        </p:txBody>
      </p:sp>
    </p:spTree>
    <p:extLst>
      <p:ext uri="{BB962C8B-B14F-4D97-AF65-F5344CB8AC3E}">
        <p14:creationId xmlns:p14="http://schemas.microsoft.com/office/powerpoint/2010/main" val="95289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0E2D35-1A6C-4788-8B1E-A62105B89710}" type="datetimeFigureOut">
              <a:rPr lang="en-US" smtClean="0"/>
              <a:t>4/3/2017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7C7CED-AE3E-42E3-AD3E-57180D7E9D1A}" type="slidenum">
              <a:rPr lang="en-US" smtClean="0"/>
              <a:t>‹#›</a:t>
            </a:fld>
            <a:endParaRPr lang="en-US" dirty="0"/>
          </a:p>
        </p:txBody>
      </p:sp>
    </p:spTree>
    <p:extLst>
      <p:ext uri="{BB962C8B-B14F-4D97-AF65-F5344CB8AC3E}">
        <p14:creationId xmlns:p14="http://schemas.microsoft.com/office/powerpoint/2010/main" val="839841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0E2D35-1A6C-4788-8B1E-A62105B89710}" type="datetimeFigureOut">
              <a:rPr lang="en-US" smtClean="0"/>
              <a:t>4/3/2017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47C7CED-AE3E-42E3-AD3E-57180D7E9D1A}" type="slidenum">
              <a:rPr lang="en-US" smtClean="0"/>
              <a:t>‹#›</a:t>
            </a:fld>
            <a:endParaRPr lang="en-US" dirty="0"/>
          </a:p>
        </p:txBody>
      </p:sp>
    </p:spTree>
    <p:extLst>
      <p:ext uri="{BB962C8B-B14F-4D97-AF65-F5344CB8AC3E}">
        <p14:creationId xmlns:p14="http://schemas.microsoft.com/office/powerpoint/2010/main" val="177209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E2D35-1A6C-4788-8B1E-A62105B89710}" type="datetimeFigureOut">
              <a:rPr lang="en-US" smtClean="0"/>
              <a:t>4/3/2017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7C7CED-AE3E-42E3-AD3E-57180D7E9D1A}" type="slidenum">
              <a:rPr lang="en-US" smtClean="0"/>
              <a:t>‹#›</a:t>
            </a:fld>
            <a:endParaRPr lang="en-US" dirty="0"/>
          </a:p>
        </p:txBody>
      </p:sp>
    </p:spTree>
    <p:extLst>
      <p:ext uri="{BB962C8B-B14F-4D97-AF65-F5344CB8AC3E}">
        <p14:creationId xmlns:p14="http://schemas.microsoft.com/office/powerpoint/2010/main" val="83105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0E2D35-1A6C-4788-8B1E-A62105B89710}" type="datetimeFigureOut">
              <a:rPr lang="en-US" smtClean="0"/>
              <a:t>4/3/2017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7C7CED-AE3E-42E3-AD3E-57180D7E9D1A}" type="slidenum">
              <a:rPr lang="en-US" smtClean="0"/>
              <a:t>‹#›</a:t>
            </a:fld>
            <a:endParaRPr lang="en-US" dirty="0"/>
          </a:p>
        </p:txBody>
      </p:sp>
    </p:spTree>
    <p:extLst>
      <p:ext uri="{BB962C8B-B14F-4D97-AF65-F5344CB8AC3E}">
        <p14:creationId xmlns:p14="http://schemas.microsoft.com/office/powerpoint/2010/main" val="2869787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0E2D35-1A6C-4788-8B1E-A62105B89710}" type="datetimeFigureOut">
              <a:rPr lang="en-US" smtClean="0"/>
              <a:t>4/3/2017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7C7CED-AE3E-42E3-AD3E-57180D7E9D1A}" type="slidenum">
              <a:rPr lang="en-US" smtClean="0"/>
              <a:t>‹#›</a:t>
            </a:fld>
            <a:endParaRPr lang="en-US" dirty="0"/>
          </a:p>
        </p:txBody>
      </p:sp>
    </p:spTree>
    <p:extLst>
      <p:ext uri="{BB962C8B-B14F-4D97-AF65-F5344CB8AC3E}">
        <p14:creationId xmlns:p14="http://schemas.microsoft.com/office/powerpoint/2010/main" val="663342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alpha val="98000"/>
              </a:schemeClr>
            </a:gs>
            <a:gs pos="49000">
              <a:srgbClr val="F7DF7D"/>
            </a:gs>
            <a:gs pos="99000">
              <a:srgbClr val="EFC83D"/>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E2D35-1A6C-4788-8B1E-A62105B89710}" type="datetimeFigureOut">
              <a:rPr lang="en-US" smtClean="0"/>
              <a:t>4/3/2017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C7CED-AE3E-42E3-AD3E-57180D7E9D1A}" type="slidenum">
              <a:rPr lang="en-US" smtClean="0"/>
              <a:t>‹#›</a:t>
            </a:fld>
            <a:endParaRPr lang="en-US" dirty="0"/>
          </a:p>
        </p:txBody>
      </p:sp>
    </p:spTree>
    <p:extLst>
      <p:ext uri="{BB962C8B-B14F-4D97-AF65-F5344CB8AC3E}">
        <p14:creationId xmlns:p14="http://schemas.microsoft.com/office/powerpoint/2010/main" val="278481890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alpha val="98000"/>
              </a:schemeClr>
            </a:gs>
            <a:gs pos="49000">
              <a:srgbClr val="F7DF7D"/>
            </a:gs>
            <a:gs pos="99000">
              <a:srgbClr val="EFC83D"/>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E2D35-1A6C-4788-8B1E-A62105B89710}" type="datetimeFigureOut">
              <a:rPr lang="en-US" smtClean="0">
                <a:solidFill>
                  <a:prstClr val="white">
                    <a:tint val="75000"/>
                  </a:prstClr>
                </a:solidFill>
              </a:rPr>
              <a:pPr/>
              <a:t>4/3/2017</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C7CED-AE3E-42E3-AD3E-57180D7E9D1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551765777"/>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Microsoft_PowerPoint_97-2003_Presentation1.ppt"/></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alpha val="98000"/>
              </a:schemeClr>
            </a:gs>
            <a:gs pos="19000">
              <a:srgbClr val="F7DF7D"/>
            </a:gs>
            <a:gs pos="85000">
              <a:srgbClr val="EFC83D"/>
            </a:gs>
          </a:gsLst>
          <a:lin ang="3600000" scaled="0"/>
          <a:tileRect/>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2"/>
          <p:cNvSpPr>
            <a:spLocks noGrp="1"/>
          </p:cNvSpPr>
          <p:nvPr>
            <p:ph type="title"/>
          </p:nvPr>
        </p:nvSpPr>
        <p:spPr>
          <a:xfrm>
            <a:off x="152400" y="533400"/>
            <a:ext cx="6781800" cy="1143000"/>
          </a:xfrm>
        </p:spPr>
        <p:txBody>
          <a:bodyPr>
            <a:normAutofit fontScale="90000"/>
          </a:bodyPr>
          <a:lstStyle/>
          <a:p>
            <a:pPr algn="l"/>
            <a:r>
              <a:rPr lang="en-US" b="1" i="1" dirty="0" smtClean="0">
                <a:solidFill>
                  <a:schemeClr val="bg1"/>
                </a:solidFill>
                <a:latin typeface="Georgia" panose="02040502050405020303" pitchFamily="18" charset="0"/>
              </a:rPr>
              <a:t>“Extra Innings”</a:t>
            </a:r>
            <a:r>
              <a:rPr lang="en-US" dirty="0" smtClean="0">
                <a:solidFill>
                  <a:schemeClr val="bg1"/>
                </a:solidFill>
                <a:latin typeface="Georgia" panose="02040502050405020303" pitchFamily="18" charset="0"/>
              </a:rPr>
              <a:t/>
            </a:r>
            <a:br>
              <a:rPr lang="en-US" dirty="0" smtClean="0">
                <a:solidFill>
                  <a:schemeClr val="bg1"/>
                </a:solidFill>
                <a:latin typeface="Georgia" panose="02040502050405020303" pitchFamily="18" charset="0"/>
              </a:rPr>
            </a:br>
            <a:r>
              <a:rPr lang="en-US" sz="3600" dirty="0" smtClean="0">
                <a:solidFill>
                  <a:schemeClr val="bg1"/>
                </a:solidFill>
                <a:latin typeface="Georgia" panose="02040502050405020303" pitchFamily="18" charset="0"/>
              </a:rPr>
              <a:t>US Nomads:  State to State Issues</a:t>
            </a:r>
            <a:br>
              <a:rPr lang="en-US" sz="3600" dirty="0" smtClean="0">
                <a:solidFill>
                  <a:schemeClr val="bg1"/>
                </a:solidFill>
                <a:latin typeface="Georgia" panose="02040502050405020303" pitchFamily="18" charset="0"/>
              </a:rPr>
            </a:br>
            <a:r>
              <a:rPr lang="en-US" sz="3600" dirty="0" smtClean="0">
                <a:solidFill>
                  <a:schemeClr val="bg1"/>
                </a:solidFill>
                <a:latin typeface="Georgia" panose="02040502050405020303" pitchFamily="18" charset="0"/>
              </a:rPr>
              <a:t>for Business Travelers and</a:t>
            </a:r>
            <a:br>
              <a:rPr lang="en-US" sz="3600" dirty="0" smtClean="0">
                <a:solidFill>
                  <a:schemeClr val="bg1"/>
                </a:solidFill>
                <a:latin typeface="Georgia" panose="02040502050405020303" pitchFamily="18" charset="0"/>
              </a:rPr>
            </a:br>
            <a:r>
              <a:rPr lang="en-US" sz="3600" dirty="0" smtClean="0">
                <a:solidFill>
                  <a:schemeClr val="bg1"/>
                </a:solidFill>
                <a:latin typeface="Georgia" panose="02040502050405020303" pitchFamily="18" charset="0"/>
              </a:rPr>
              <a:t>US Domestic Assignees</a:t>
            </a:r>
            <a:endParaRPr lang="en-US" sz="3600" dirty="0">
              <a:solidFill>
                <a:schemeClr val="bg1"/>
              </a:solidFill>
              <a:latin typeface="Georgia" panose="02040502050405020303"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 y="6400800"/>
            <a:ext cx="9163050" cy="495300"/>
          </a:xfrm>
          <a:prstGeom prst="rect">
            <a:avLst/>
          </a:prstGeom>
        </p:spPr>
      </p:pic>
    </p:spTree>
    <p:extLst>
      <p:ext uri="{BB962C8B-B14F-4D97-AF65-F5344CB8AC3E}">
        <p14:creationId xmlns:p14="http://schemas.microsoft.com/office/powerpoint/2010/main" val="3012385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smtClean="0">
                <a:solidFill>
                  <a:schemeClr val="bg1"/>
                </a:solidFill>
                <a:latin typeface="Georgia" panose="02040502050405020303" pitchFamily="18" charset="0"/>
              </a:rPr>
              <a:t>Assessing risk</a:t>
            </a:r>
            <a:endParaRPr lang="en-US" dirty="0">
              <a:solidFill>
                <a:schemeClr val="bg1"/>
              </a:solidFill>
              <a:latin typeface="Georgia" panose="02040502050405020303" pitchFamily="18" charset="0"/>
            </a:endParaRPr>
          </a:p>
        </p:txBody>
      </p:sp>
      <p:sp>
        <p:nvSpPr>
          <p:cNvPr id="7" name="Content Placeholder 2"/>
          <p:cNvSpPr>
            <a:spLocks noGrp="1"/>
          </p:cNvSpPr>
          <p:nvPr>
            <p:ph idx="1"/>
          </p:nvPr>
        </p:nvSpPr>
        <p:spPr/>
        <p:txBody>
          <a:bodyPr>
            <a:normAutofit fontScale="92500" lnSpcReduction="20000"/>
          </a:bodyPr>
          <a:lstStyle/>
          <a:p>
            <a:pPr marL="0" indent="0">
              <a:buNone/>
            </a:pPr>
            <a:r>
              <a:rPr lang="en-US" b="1" dirty="0" smtClean="0">
                <a:solidFill>
                  <a:schemeClr val="bg1"/>
                </a:solidFill>
              </a:rPr>
              <a:t>Corporate </a:t>
            </a:r>
          </a:p>
          <a:p>
            <a:r>
              <a:rPr lang="en-US" dirty="0" smtClean="0">
                <a:solidFill>
                  <a:schemeClr val="bg1"/>
                </a:solidFill>
              </a:rPr>
              <a:t>Payroll non-compliance principal amounts</a:t>
            </a:r>
          </a:p>
          <a:p>
            <a:r>
              <a:rPr lang="en-US" dirty="0" smtClean="0">
                <a:solidFill>
                  <a:schemeClr val="bg1"/>
                </a:solidFill>
              </a:rPr>
              <a:t>P&amp;I can be up to 100% of tax due</a:t>
            </a:r>
          </a:p>
          <a:p>
            <a:r>
              <a:rPr lang="en-US" dirty="0" smtClean="0">
                <a:solidFill>
                  <a:schemeClr val="bg1"/>
                </a:solidFill>
              </a:rPr>
              <a:t>Brand damage</a:t>
            </a:r>
          </a:p>
          <a:p>
            <a:r>
              <a:rPr lang="en-US" dirty="0" smtClean="0">
                <a:solidFill>
                  <a:schemeClr val="bg1"/>
                </a:solidFill>
              </a:rPr>
              <a:t>Issues on M&amp;A view or IPO prep</a:t>
            </a:r>
          </a:p>
          <a:p>
            <a:r>
              <a:rPr lang="en-US" dirty="0" smtClean="0">
                <a:solidFill>
                  <a:schemeClr val="bg1"/>
                </a:solidFill>
              </a:rPr>
              <a:t>Public company financial audit issue potential</a:t>
            </a:r>
          </a:p>
          <a:p>
            <a:r>
              <a:rPr lang="en-US" dirty="0" smtClean="0">
                <a:solidFill>
                  <a:schemeClr val="bg1"/>
                </a:solidFill>
              </a:rPr>
              <a:t>Overpayment of liabilities/non-refundable</a:t>
            </a:r>
          </a:p>
          <a:p>
            <a:pPr marL="0" indent="0">
              <a:buNone/>
            </a:pPr>
            <a:r>
              <a:rPr lang="en-US" b="1" dirty="0" smtClean="0">
                <a:solidFill>
                  <a:schemeClr val="bg1"/>
                </a:solidFill>
              </a:rPr>
              <a:t>Individual</a:t>
            </a:r>
          </a:p>
          <a:p>
            <a:r>
              <a:rPr lang="en-US" dirty="0" smtClean="0">
                <a:solidFill>
                  <a:schemeClr val="bg1"/>
                </a:solidFill>
              </a:rPr>
              <a:t>Penalties for Non-payment/Non-Filing</a:t>
            </a:r>
            <a:endParaRPr lang="en-US" dirty="0">
              <a:solidFill>
                <a:schemeClr val="bg1"/>
              </a:solidFill>
            </a:endParaRPr>
          </a:p>
        </p:txBody>
      </p:sp>
      <p:sp>
        <p:nvSpPr>
          <p:cNvPr id="4" name="Slide Number Placeholder 4"/>
          <p:cNvSpPr>
            <a:spLocks noGrp="1"/>
          </p:cNvSpPr>
          <p:nvPr>
            <p:ph type="sldNum" sz="quarter" idx="12"/>
          </p:nvPr>
        </p:nvSpPr>
        <p:spPr>
          <a:xfrm>
            <a:off x="6553200" y="6356350"/>
            <a:ext cx="2133600" cy="365125"/>
          </a:xfrm>
        </p:spPr>
        <p:txBody>
          <a:bodyPr/>
          <a:lstStyle/>
          <a:p>
            <a:r>
              <a:rPr lang="en-US" dirty="0" smtClean="0">
                <a:solidFill>
                  <a:schemeClr val="bg1"/>
                </a:solidFill>
              </a:rPr>
              <a:t>10</a:t>
            </a:r>
            <a:endParaRPr lang="en-US" dirty="0">
              <a:solidFill>
                <a:schemeClr val="bg1"/>
              </a:solidFill>
            </a:endParaRPr>
          </a:p>
        </p:txBody>
      </p:sp>
    </p:spTree>
    <p:extLst>
      <p:ext uri="{BB962C8B-B14F-4D97-AF65-F5344CB8AC3E}">
        <p14:creationId xmlns:p14="http://schemas.microsoft.com/office/powerpoint/2010/main" val="15730891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dirty="0" smtClean="0">
                <a:solidFill>
                  <a:schemeClr val="bg1"/>
                </a:solidFill>
                <a:latin typeface="Georgia" panose="02040502050405020303" pitchFamily="18" charset="0"/>
              </a:rPr>
              <a:t>Why tackle the issue?</a:t>
            </a:r>
            <a:endParaRPr lang="en-US" dirty="0">
              <a:solidFill>
                <a:schemeClr val="bg1"/>
              </a:solidFill>
              <a:latin typeface="Georgia" panose="02040502050405020303" pitchFamily="18" charset="0"/>
            </a:endParaRPr>
          </a:p>
        </p:txBody>
      </p:sp>
      <p:grpSp>
        <p:nvGrpSpPr>
          <p:cNvPr id="8" name="Group 7"/>
          <p:cNvGrpSpPr>
            <a:grpSpLocks noChangeAspect="1"/>
          </p:cNvGrpSpPr>
          <p:nvPr/>
        </p:nvGrpSpPr>
        <p:grpSpPr>
          <a:xfrm>
            <a:off x="2145182" y="1676400"/>
            <a:ext cx="4853636" cy="4590288"/>
            <a:chOff x="2748155" y="1764451"/>
            <a:chExt cx="3647691" cy="3449775"/>
          </a:xfrm>
        </p:grpSpPr>
        <p:sp>
          <p:nvSpPr>
            <p:cNvPr id="26" name="Oval 25"/>
            <p:cNvSpPr/>
            <p:nvPr/>
          </p:nvSpPr>
          <p:spPr>
            <a:xfrm>
              <a:off x="2748155" y="2816996"/>
              <a:ext cx="1983409" cy="1983409"/>
            </a:xfrm>
            <a:prstGeom prst="ellipse">
              <a:avLst/>
            </a:prstGeom>
            <a:solidFill>
              <a:srgbClr val="EFC83D"/>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0958" tIns="40958" rIns="40958" bIns="40958" rtlCol="0" anchor="ctr"/>
            <a:lstStyle/>
            <a:p>
              <a:pPr algn="l">
                <a:spcAft>
                  <a:spcPts val="600"/>
                </a:spcAft>
              </a:pPr>
              <a:endParaRPr lang="en-US" sz="1200" dirty="0">
                <a:solidFill>
                  <a:schemeClr val="bg1"/>
                </a:solidFill>
              </a:endParaRPr>
            </a:p>
          </p:txBody>
        </p:sp>
        <p:sp>
          <p:nvSpPr>
            <p:cNvPr id="25" name="Oval 24"/>
            <p:cNvSpPr/>
            <p:nvPr/>
          </p:nvSpPr>
          <p:spPr>
            <a:xfrm>
              <a:off x="3836686" y="3230817"/>
              <a:ext cx="1983409" cy="1983409"/>
            </a:xfrm>
            <a:prstGeom prst="ellipse">
              <a:avLst/>
            </a:prstGeom>
            <a:solidFill>
              <a:srgbClr val="E7654B"/>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0958" tIns="40958" rIns="40958" bIns="40958" rtlCol="0" anchor="ctr"/>
            <a:lstStyle/>
            <a:p>
              <a:pPr algn="l">
                <a:spcAft>
                  <a:spcPts val="600"/>
                </a:spcAft>
              </a:pPr>
              <a:endParaRPr lang="en-US" sz="1200" dirty="0">
                <a:solidFill>
                  <a:schemeClr val="bg1"/>
                </a:solidFill>
              </a:endParaRPr>
            </a:p>
          </p:txBody>
        </p:sp>
        <p:sp>
          <p:nvSpPr>
            <p:cNvPr id="24" name="Oval 23"/>
            <p:cNvSpPr/>
            <p:nvPr/>
          </p:nvSpPr>
          <p:spPr>
            <a:xfrm>
              <a:off x="4412437" y="2583096"/>
              <a:ext cx="1983409" cy="1983409"/>
            </a:xfrm>
            <a:prstGeom prst="ellipse">
              <a:avLst/>
            </a:prstGeom>
            <a:solidFill>
              <a:srgbClr val="E2452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0958" tIns="40958" rIns="40958" bIns="40958" rtlCol="0" anchor="ctr"/>
            <a:lstStyle/>
            <a:p>
              <a:pPr algn="l">
                <a:spcAft>
                  <a:spcPts val="600"/>
                </a:spcAft>
              </a:pPr>
              <a:endParaRPr lang="en-US" sz="1200" dirty="0">
                <a:solidFill>
                  <a:schemeClr val="bg1"/>
                </a:solidFill>
              </a:endParaRPr>
            </a:p>
          </p:txBody>
        </p:sp>
        <p:sp>
          <p:nvSpPr>
            <p:cNvPr id="23" name="Oval 22"/>
            <p:cNvSpPr/>
            <p:nvPr/>
          </p:nvSpPr>
          <p:spPr>
            <a:xfrm>
              <a:off x="4124561" y="1764451"/>
              <a:ext cx="1983409" cy="1983409"/>
            </a:xfrm>
            <a:prstGeom prst="ellipse">
              <a:avLst/>
            </a:prstGeom>
            <a:solidFill>
              <a:srgbClr val="F89D1F"/>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0958" tIns="40958" rIns="40958" bIns="40958" rtlCol="0" anchor="ctr"/>
            <a:lstStyle/>
            <a:p>
              <a:pPr algn="l">
                <a:spcAft>
                  <a:spcPts val="600"/>
                </a:spcAft>
              </a:pPr>
              <a:endParaRPr lang="en-US" sz="1200" dirty="0">
                <a:solidFill>
                  <a:schemeClr val="bg1"/>
                </a:solidFill>
              </a:endParaRPr>
            </a:p>
          </p:txBody>
        </p:sp>
        <p:sp>
          <p:nvSpPr>
            <p:cNvPr id="22" name="Oval 21"/>
            <p:cNvSpPr/>
            <p:nvPr/>
          </p:nvSpPr>
          <p:spPr>
            <a:xfrm>
              <a:off x="3206958" y="1872404"/>
              <a:ext cx="1983409" cy="1983409"/>
            </a:xfrm>
            <a:prstGeom prst="ellipse">
              <a:avLst/>
            </a:prstGeom>
            <a:solidFill>
              <a:srgbClr val="127B9B"/>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0958" tIns="40958" rIns="40958" bIns="40958" rtlCol="0" anchor="ctr"/>
            <a:lstStyle/>
            <a:p>
              <a:pPr algn="l">
                <a:spcAft>
                  <a:spcPts val="600"/>
                </a:spcAft>
              </a:pPr>
              <a:endParaRPr lang="en-US" sz="1200" dirty="0">
                <a:solidFill>
                  <a:schemeClr val="bg1"/>
                </a:solidFill>
              </a:endParaRPr>
            </a:p>
          </p:txBody>
        </p:sp>
        <p:sp>
          <p:nvSpPr>
            <p:cNvPr id="30" name="Freeform 29"/>
            <p:cNvSpPr/>
            <p:nvPr/>
          </p:nvSpPr>
          <p:spPr>
            <a:xfrm>
              <a:off x="3204813" y="2821557"/>
              <a:ext cx="1513069" cy="1038817"/>
            </a:xfrm>
            <a:custGeom>
              <a:avLst/>
              <a:gdLst>
                <a:gd name="connsiteX0" fmla="*/ 733970 w 2106769"/>
                <a:gd name="connsiteY0" fmla="*/ 0 h 1446429"/>
                <a:gd name="connsiteX1" fmla="*/ 2086748 w 2106769"/>
                <a:gd name="connsiteY1" fmla="*/ 1102546 h 1446429"/>
                <a:gd name="connsiteX2" fmla="*/ 2106769 w 2106769"/>
                <a:gd name="connsiteY2" fmla="*/ 1233730 h 1446429"/>
                <a:gd name="connsiteX3" fmla="*/ 2030984 w 2106769"/>
                <a:gd name="connsiteY3" fmla="*/ 1279770 h 1446429"/>
                <a:gd name="connsiteX4" fmla="*/ 1372798 w 2106769"/>
                <a:gd name="connsiteY4" fmla="*/ 1446429 h 1446429"/>
                <a:gd name="connsiteX5" fmla="*/ 20021 w 2106769"/>
                <a:gd name="connsiteY5" fmla="*/ 343884 h 1446429"/>
                <a:gd name="connsiteX6" fmla="*/ 0 w 2106769"/>
                <a:gd name="connsiteY6" fmla="*/ 212699 h 1446429"/>
                <a:gd name="connsiteX7" fmla="*/ 75784 w 2106769"/>
                <a:gd name="connsiteY7" fmla="*/ 166659 h 1446429"/>
                <a:gd name="connsiteX8" fmla="*/ 733970 w 2106769"/>
                <a:gd name="connsiteY8" fmla="*/ 0 h 1446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6769" h="1446429">
                  <a:moveTo>
                    <a:pt x="733970" y="0"/>
                  </a:moveTo>
                  <a:cubicBezTo>
                    <a:pt x="1401256" y="0"/>
                    <a:pt x="1957990" y="473324"/>
                    <a:pt x="2086748" y="1102546"/>
                  </a:cubicBezTo>
                  <a:lnTo>
                    <a:pt x="2106769" y="1233730"/>
                  </a:lnTo>
                  <a:lnTo>
                    <a:pt x="2030984" y="1279770"/>
                  </a:lnTo>
                  <a:cubicBezTo>
                    <a:pt x="1835330" y="1386056"/>
                    <a:pt x="1611114" y="1446429"/>
                    <a:pt x="1372798" y="1446429"/>
                  </a:cubicBezTo>
                  <a:cubicBezTo>
                    <a:pt x="705513" y="1446429"/>
                    <a:pt x="148778" y="973105"/>
                    <a:pt x="20021" y="343884"/>
                  </a:cubicBezTo>
                  <a:lnTo>
                    <a:pt x="0" y="212699"/>
                  </a:lnTo>
                  <a:lnTo>
                    <a:pt x="75784" y="166659"/>
                  </a:lnTo>
                  <a:cubicBezTo>
                    <a:pt x="271438" y="60373"/>
                    <a:pt x="495654" y="0"/>
                    <a:pt x="733970" y="0"/>
                  </a:cubicBezTo>
                  <a:close/>
                </a:path>
              </a:pathLst>
            </a:custGeom>
            <a:solidFill>
              <a:srgbClr val="EFC83D"/>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0958" tIns="40958" rIns="40958" bIns="40958" rtlCol="0" anchor="ctr"/>
            <a:lstStyle/>
            <a:p>
              <a:pPr algn="l">
                <a:spcAft>
                  <a:spcPts val="600"/>
                </a:spcAft>
              </a:pPr>
              <a:endParaRPr lang="en-US" sz="1200" dirty="0">
                <a:solidFill>
                  <a:schemeClr val="bg1"/>
                </a:solidFill>
              </a:endParaRPr>
            </a:p>
          </p:txBody>
        </p:sp>
        <p:sp>
          <p:nvSpPr>
            <p:cNvPr id="27" name="object 14"/>
            <p:cNvSpPr>
              <a:spLocks noChangeAspect="1"/>
            </p:cNvSpPr>
            <p:nvPr/>
          </p:nvSpPr>
          <p:spPr>
            <a:xfrm>
              <a:off x="3839362" y="2824450"/>
              <a:ext cx="1427709" cy="1355223"/>
            </a:xfrm>
            <a:prstGeom prst="ellipse">
              <a:avLst/>
            </a:prstGeom>
            <a:solidFill>
              <a:schemeClr val="tx1"/>
            </a:solidFill>
          </p:spPr>
          <p:txBody>
            <a:bodyPr wrap="square" lIns="0" tIns="0" rIns="0" bIns="0" rtlCol="0"/>
            <a:lstStyle/>
            <a:p>
              <a:pPr>
                <a:spcAft>
                  <a:spcPts val="600"/>
                </a:spcAft>
              </a:pPr>
              <a:endParaRPr sz="1200" dirty="0">
                <a:solidFill>
                  <a:prstClr val="black"/>
                </a:solidFill>
              </a:endParaRPr>
            </a:p>
          </p:txBody>
        </p:sp>
        <p:sp>
          <p:nvSpPr>
            <p:cNvPr id="9" name="object 9"/>
            <p:cNvSpPr txBox="1"/>
            <p:nvPr/>
          </p:nvSpPr>
          <p:spPr>
            <a:xfrm>
              <a:off x="3625578" y="2039175"/>
              <a:ext cx="1110016" cy="693917"/>
            </a:xfrm>
            <a:prstGeom prst="rect">
              <a:avLst/>
            </a:prstGeom>
          </p:spPr>
          <p:txBody>
            <a:bodyPr vert="horz" wrap="square" lIns="0" tIns="0" rIns="0" bIns="0" rtlCol="0">
              <a:spAutoFit/>
            </a:bodyPr>
            <a:lstStyle/>
            <a:p>
              <a:pPr marL="16193" marR="12383" algn="ctr">
                <a:spcAft>
                  <a:spcPts val="600"/>
                </a:spcAft>
              </a:pPr>
              <a:r>
                <a:rPr sz="1200" b="1" dirty="0">
                  <a:solidFill>
                    <a:schemeClr val="bg1"/>
                  </a:solidFill>
                  <a:cs typeface="Arial"/>
                </a:rPr>
                <a:t>S</a:t>
              </a:r>
              <a:r>
                <a:rPr sz="1200" b="1" spc="-4" dirty="0">
                  <a:solidFill>
                    <a:schemeClr val="bg1"/>
                  </a:solidFill>
                  <a:cs typeface="Arial"/>
                </a:rPr>
                <a:t>o</a:t>
              </a:r>
              <a:r>
                <a:rPr sz="1200" b="1" dirty="0">
                  <a:solidFill>
                    <a:schemeClr val="bg1"/>
                  </a:solidFill>
                  <a:cs typeface="Arial"/>
                </a:rPr>
                <a:t>me</a:t>
              </a:r>
              <a:r>
                <a:rPr sz="1200" b="1" spc="-4" dirty="0">
                  <a:solidFill>
                    <a:schemeClr val="bg1"/>
                  </a:solidFill>
                  <a:cs typeface="Arial"/>
                </a:rPr>
                <a:t> </a:t>
              </a:r>
              <a:r>
                <a:rPr sz="1200" b="1" dirty="0">
                  <a:solidFill>
                    <a:schemeClr val="bg1"/>
                  </a:solidFill>
                  <a:cs typeface="Arial"/>
                </a:rPr>
                <a:t>s</a:t>
              </a:r>
              <a:r>
                <a:rPr sz="1200" b="1" spc="-4" dirty="0">
                  <a:solidFill>
                    <a:schemeClr val="bg1"/>
                  </a:solidFill>
                  <a:cs typeface="Arial"/>
                </a:rPr>
                <a:t>t</a:t>
              </a:r>
              <a:r>
                <a:rPr sz="1200" b="1" dirty="0">
                  <a:solidFill>
                    <a:schemeClr val="bg1"/>
                  </a:solidFill>
                  <a:cs typeface="Arial"/>
                </a:rPr>
                <a:t>a</a:t>
              </a:r>
              <a:r>
                <a:rPr sz="1200" b="1" spc="-4" dirty="0">
                  <a:solidFill>
                    <a:schemeClr val="bg1"/>
                  </a:solidFill>
                  <a:cs typeface="Arial"/>
                </a:rPr>
                <a:t>t</a:t>
              </a:r>
              <a:r>
                <a:rPr sz="1200" b="1" dirty="0">
                  <a:solidFill>
                    <a:schemeClr val="bg1"/>
                  </a:solidFill>
                  <a:cs typeface="Arial"/>
                </a:rPr>
                <a:t>es</a:t>
              </a:r>
              <a:r>
                <a:rPr sz="1200" b="1" spc="-15" dirty="0">
                  <a:solidFill>
                    <a:schemeClr val="bg1"/>
                  </a:solidFill>
                  <a:cs typeface="Arial"/>
                </a:rPr>
                <a:t> </a:t>
              </a:r>
              <a:r>
                <a:rPr sz="1200" b="1" spc="-4" dirty="0">
                  <a:solidFill>
                    <a:schemeClr val="bg1"/>
                  </a:solidFill>
                  <a:cs typeface="Arial"/>
                </a:rPr>
                <a:t>h</a:t>
              </a:r>
              <a:r>
                <a:rPr sz="1200" b="1" dirty="0">
                  <a:solidFill>
                    <a:schemeClr val="bg1"/>
                  </a:solidFill>
                  <a:cs typeface="Arial"/>
                </a:rPr>
                <a:t>a</a:t>
              </a:r>
              <a:r>
                <a:rPr sz="1200" b="1" spc="-15" dirty="0">
                  <a:solidFill>
                    <a:schemeClr val="bg1"/>
                  </a:solidFill>
                  <a:cs typeface="Arial"/>
                </a:rPr>
                <a:t>v</a:t>
              </a:r>
              <a:r>
                <a:rPr sz="1200" b="1" dirty="0">
                  <a:solidFill>
                    <a:schemeClr val="bg1"/>
                  </a:solidFill>
                  <a:cs typeface="Arial"/>
                </a:rPr>
                <a:t>e </a:t>
              </a:r>
              <a:r>
                <a:rPr sz="1200" b="1" spc="-4" dirty="0">
                  <a:solidFill>
                    <a:schemeClr val="bg1"/>
                  </a:solidFill>
                  <a:cs typeface="Arial"/>
                </a:rPr>
                <a:t>d</a:t>
              </a:r>
              <a:r>
                <a:rPr sz="1200" b="1" dirty="0">
                  <a:solidFill>
                    <a:schemeClr val="bg1"/>
                  </a:solidFill>
                  <a:cs typeface="Arial"/>
                </a:rPr>
                <a:t>e</a:t>
              </a:r>
              <a:r>
                <a:rPr sz="1200" b="1" spc="4" dirty="0">
                  <a:solidFill>
                    <a:schemeClr val="bg1"/>
                  </a:solidFill>
                  <a:cs typeface="Arial"/>
                </a:rPr>
                <a:t> </a:t>
              </a:r>
              <a:r>
                <a:rPr sz="1200" b="1" dirty="0">
                  <a:solidFill>
                    <a:schemeClr val="bg1"/>
                  </a:solidFill>
                  <a:cs typeface="Arial"/>
                </a:rPr>
                <a:t>mi</a:t>
              </a:r>
              <a:r>
                <a:rPr sz="1200" b="1" spc="-4" dirty="0">
                  <a:solidFill>
                    <a:schemeClr val="bg1"/>
                  </a:solidFill>
                  <a:cs typeface="Arial"/>
                </a:rPr>
                <a:t>n</a:t>
              </a:r>
              <a:r>
                <a:rPr sz="1200" b="1" dirty="0">
                  <a:solidFill>
                    <a:schemeClr val="bg1"/>
                  </a:solidFill>
                  <a:cs typeface="Arial"/>
                </a:rPr>
                <a:t>imis </a:t>
              </a:r>
              <a:r>
                <a:rPr sz="1200" b="1" spc="-4" dirty="0" smtClean="0">
                  <a:solidFill>
                    <a:schemeClr val="bg1"/>
                  </a:solidFill>
                  <a:cs typeface="Arial"/>
                </a:rPr>
                <a:t>th</a:t>
              </a:r>
              <a:r>
                <a:rPr sz="1200" b="1" dirty="0" smtClean="0">
                  <a:solidFill>
                    <a:schemeClr val="bg1"/>
                  </a:solidFill>
                  <a:cs typeface="Arial"/>
                </a:rPr>
                <a:t>res</a:t>
              </a:r>
              <a:r>
                <a:rPr sz="1200" b="1" spc="-4" dirty="0" smtClean="0">
                  <a:solidFill>
                    <a:schemeClr val="bg1"/>
                  </a:solidFill>
                  <a:cs typeface="Arial"/>
                </a:rPr>
                <a:t>ho</a:t>
              </a:r>
              <a:r>
                <a:rPr sz="1200" b="1" dirty="0" smtClean="0">
                  <a:solidFill>
                    <a:schemeClr val="bg1"/>
                  </a:solidFill>
                  <a:cs typeface="Arial"/>
                </a:rPr>
                <a:t>l</a:t>
              </a:r>
              <a:r>
                <a:rPr sz="1200" b="1" spc="-4" dirty="0" smtClean="0">
                  <a:solidFill>
                    <a:schemeClr val="bg1"/>
                  </a:solidFill>
                  <a:cs typeface="Arial"/>
                </a:rPr>
                <a:t>ds</a:t>
              </a:r>
              <a:r>
                <a:rPr lang="en-US" sz="1200" dirty="0">
                  <a:solidFill>
                    <a:schemeClr val="bg1"/>
                  </a:solidFill>
                  <a:cs typeface="Arial"/>
                </a:rPr>
                <a:t/>
              </a:r>
              <a:br>
                <a:rPr lang="en-US" sz="1200" dirty="0">
                  <a:solidFill>
                    <a:schemeClr val="bg1"/>
                  </a:solidFill>
                  <a:cs typeface="Arial"/>
                </a:rPr>
              </a:br>
              <a:r>
                <a:rPr sz="1200" b="1" spc="-4" dirty="0" smtClean="0">
                  <a:solidFill>
                    <a:schemeClr val="bg1"/>
                  </a:solidFill>
                  <a:cs typeface="Arial"/>
                </a:rPr>
                <a:t>(N</a:t>
              </a:r>
              <a:r>
                <a:rPr sz="1200" b="1" spc="-109" dirty="0" smtClean="0">
                  <a:solidFill>
                    <a:schemeClr val="bg1"/>
                  </a:solidFill>
                  <a:cs typeface="Arial"/>
                </a:rPr>
                <a:t>Y</a:t>
              </a:r>
              <a:r>
                <a:rPr sz="1200" b="1" dirty="0">
                  <a:solidFill>
                    <a:schemeClr val="bg1"/>
                  </a:solidFill>
                  <a:cs typeface="Arial"/>
                </a:rPr>
                <a:t>,</a:t>
              </a:r>
              <a:r>
                <a:rPr sz="1200" b="1" spc="11" dirty="0">
                  <a:solidFill>
                    <a:schemeClr val="bg1"/>
                  </a:solidFill>
                  <a:cs typeface="Arial"/>
                </a:rPr>
                <a:t> </a:t>
              </a:r>
              <a:r>
                <a:rPr sz="1200" b="1" dirty="0">
                  <a:solidFill>
                    <a:schemeClr val="bg1"/>
                  </a:solidFill>
                  <a:cs typeface="Arial"/>
                </a:rPr>
                <a:t>G</a:t>
              </a:r>
              <a:r>
                <a:rPr sz="1200" b="1" spc="-30" dirty="0">
                  <a:solidFill>
                    <a:schemeClr val="bg1"/>
                  </a:solidFill>
                  <a:cs typeface="Arial"/>
                </a:rPr>
                <a:t>A</a:t>
              </a:r>
              <a:r>
                <a:rPr sz="1200" b="1" dirty="0">
                  <a:solidFill>
                    <a:schemeClr val="bg1"/>
                  </a:solidFill>
                  <a:cs typeface="Arial"/>
                </a:rPr>
                <a:t>,</a:t>
              </a:r>
              <a:r>
                <a:rPr sz="1200" b="1" spc="30" dirty="0">
                  <a:solidFill>
                    <a:schemeClr val="bg1"/>
                  </a:solidFill>
                  <a:cs typeface="Arial"/>
                </a:rPr>
                <a:t> </a:t>
              </a:r>
              <a:r>
                <a:rPr sz="1200" b="1" spc="4" dirty="0">
                  <a:solidFill>
                    <a:schemeClr val="bg1"/>
                  </a:solidFill>
                  <a:cs typeface="Arial"/>
                </a:rPr>
                <a:t>e</a:t>
              </a:r>
              <a:r>
                <a:rPr sz="1200" b="1" spc="-4" dirty="0">
                  <a:solidFill>
                    <a:schemeClr val="bg1"/>
                  </a:solidFill>
                  <a:cs typeface="Arial"/>
                </a:rPr>
                <a:t>t</a:t>
              </a:r>
              <a:r>
                <a:rPr sz="1200" b="1" dirty="0">
                  <a:solidFill>
                    <a:schemeClr val="bg1"/>
                  </a:solidFill>
                  <a:cs typeface="Arial"/>
                </a:rPr>
                <a:t>c.)</a:t>
              </a:r>
              <a:r>
                <a:rPr sz="1200" b="1" spc="-4" dirty="0">
                  <a:solidFill>
                    <a:schemeClr val="bg1"/>
                  </a:solidFill>
                  <a:cs typeface="Arial"/>
                </a:rPr>
                <a:t> th</a:t>
              </a:r>
              <a:r>
                <a:rPr sz="1200" b="1" dirty="0">
                  <a:solidFill>
                    <a:schemeClr val="bg1"/>
                  </a:solidFill>
                  <a:cs typeface="Arial"/>
                </a:rPr>
                <a:t>at m</a:t>
              </a:r>
              <a:r>
                <a:rPr sz="1200" b="1" spc="-4" dirty="0">
                  <a:solidFill>
                    <a:schemeClr val="bg1"/>
                  </a:solidFill>
                  <a:cs typeface="Arial"/>
                </a:rPr>
                <a:t>u</a:t>
              </a:r>
              <a:r>
                <a:rPr sz="1200" b="1" dirty="0">
                  <a:solidFill>
                    <a:schemeClr val="bg1"/>
                  </a:solidFill>
                  <a:cs typeface="Arial"/>
                </a:rPr>
                <a:t>st</a:t>
              </a:r>
              <a:r>
                <a:rPr sz="1200" b="1" spc="-4" dirty="0">
                  <a:solidFill>
                    <a:schemeClr val="bg1"/>
                  </a:solidFill>
                  <a:cs typeface="Arial"/>
                </a:rPr>
                <a:t> b</a:t>
              </a:r>
              <a:r>
                <a:rPr sz="1200" b="1" dirty="0">
                  <a:solidFill>
                    <a:schemeClr val="bg1"/>
                  </a:solidFill>
                  <a:cs typeface="Arial"/>
                </a:rPr>
                <a:t>e</a:t>
              </a:r>
              <a:r>
                <a:rPr sz="1200" b="1" spc="-4" dirty="0">
                  <a:solidFill>
                    <a:schemeClr val="bg1"/>
                  </a:solidFill>
                  <a:cs typeface="Arial"/>
                </a:rPr>
                <a:t> </a:t>
              </a:r>
              <a:r>
                <a:rPr sz="1200" b="1" dirty="0">
                  <a:solidFill>
                    <a:schemeClr val="bg1"/>
                  </a:solidFill>
                  <a:cs typeface="Arial"/>
                </a:rPr>
                <a:t>i</a:t>
              </a:r>
              <a:r>
                <a:rPr sz="1200" b="1" spc="-4" dirty="0">
                  <a:solidFill>
                    <a:schemeClr val="bg1"/>
                  </a:solidFill>
                  <a:cs typeface="Arial"/>
                </a:rPr>
                <a:t>d</a:t>
              </a:r>
              <a:r>
                <a:rPr sz="1200" b="1" dirty="0">
                  <a:solidFill>
                    <a:schemeClr val="bg1"/>
                  </a:solidFill>
                  <a:cs typeface="Arial"/>
                </a:rPr>
                <a:t>e</a:t>
              </a:r>
              <a:r>
                <a:rPr sz="1200" b="1" spc="-4" dirty="0">
                  <a:solidFill>
                    <a:schemeClr val="bg1"/>
                  </a:solidFill>
                  <a:cs typeface="Arial"/>
                </a:rPr>
                <a:t>nt</a:t>
              </a:r>
              <a:r>
                <a:rPr sz="1200" b="1" dirty="0">
                  <a:solidFill>
                    <a:schemeClr val="bg1"/>
                  </a:solidFill>
                  <a:cs typeface="Arial"/>
                </a:rPr>
                <a:t>i</a:t>
              </a:r>
              <a:r>
                <a:rPr sz="1200" b="1" spc="-4" dirty="0">
                  <a:solidFill>
                    <a:schemeClr val="bg1"/>
                  </a:solidFill>
                  <a:cs typeface="Arial"/>
                </a:rPr>
                <a:t>f</a:t>
              </a:r>
              <a:r>
                <a:rPr sz="1200" b="1" dirty="0">
                  <a:solidFill>
                    <a:schemeClr val="bg1"/>
                  </a:solidFill>
                  <a:cs typeface="Arial"/>
                </a:rPr>
                <a:t>ied a</a:t>
              </a:r>
              <a:r>
                <a:rPr sz="1200" b="1" spc="-4" dirty="0">
                  <a:solidFill>
                    <a:schemeClr val="bg1"/>
                  </a:solidFill>
                  <a:cs typeface="Arial"/>
                </a:rPr>
                <a:t>n</a:t>
              </a:r>
              <a:r>
                <a:rPr sz="1200" b="1" dirty="0">
                  <a:solidFill>
                    <a:schemeClr val="bg1"/>
                  </a:solidFill>
                  <a:cs typeface="Arial"/>
                </a:rPr>
                <a:t>d m</a:t>
              </a:r>
              <a:r>
                <a:rPr sz="1200" b="1" spc="-4" dirty="0">
                  <a:solidFill>
                    <a:schemeClr val="bg1"/>
                  </a:solidFill>
                  <a:cs typeface="Arial"/>
                </a:rPr>
                <a:t>on</a:t>
              </a:r>
              <a:r>
                <a:rPr sz="1200" b="1" dirty="0">
                  <a:solidFill>
                    <a:schemeClr val="bg1"/>
                  </a:solidFill>
                  <a:cs typeface="Arial"/>
                </a:rPr>
                <a:t>i</a:t>
              </a:r>
              <a:r>
                <a:rPr sz="1200" b="1" spc="-4" dirty="0">
                  <a:solidFill>
                    <a:schemeClr val="bg1"/>
                  </a:solidFill>
                  <a:cs typeface="Arial"/>
                </a:rPr>
                <a:t>to</a:t>
              </a:r>
              <a:r>
                <a:rPr sz="1200" b="1" dirty="0">
                  <a:solidFill>
                    <a:schemeClr val="bg1"/>
                  </a:solidFill>
                  <a:cs typeface="Arial"/>
                </a:rPr>
                <a:t>re</a:t>
              </a:r>
              <a:r>
                <a:rPr sz="1200" b="1" spc="-4" dirty="0">
                  <a:solidFill>
                    <a:schemeClr val="bg1"/>
                  </a:solidFill>
                  <a:cs typeface="Arial"/>
                </a:rPr>
                <a:t>d.</a:t>
              </a:r>
              <a:endParaRPr sz="1200" dirty="0">
                <a:solidFill>
                  <a:schemeClr val="bg1"/>
                </a:solidFill>
                <a:cs typeface="Arial"/>
              </a:endParaRPr>
            </a:p>
          </p:txBody>
        </p:sp>
        <p:sp>
          <p:nvSpPr>
            <p:cNvPr id="10" name="object 10"/>
            <p:cNvSpPr txBox="1"/>
            <p:nvPr/>
          </p:nvSpPr>
          <p:spPr>
            <a:xfrm>
              <a:off x="5235868" y="2166745"/>
              <a:ext cx="787195" cy="693917"/>
            </a:xfrm>
            <a:prstGeom prst="rect">
              <a:avLst/>
            </a:prstGeom>
          </p:spPr>
          <p:txBody>
            <a:bodyPr vert="horz" wrap="square" lIns="0" tIns="0" rIns="0" bIns="0" rtlCol="0">
              <a:spAutoFit/>
            </a:bodyPr>
            <a:lstStyle/>
            <a:p>
              <a:pPr marL="9525" marR="3810" algn="ctr">
                <a:spcAft>
                  <a:spcPts val="600"/>
                </a:spcAft>
              </a:pPr>
              <a:r>
                <a:rPr sz="1200" b="1" spc="-4" dirty="0">
                  <a:solidFill>
                    <a:schemeClr val="bg1"/>
                  </a:solidFill>
                  <a:cs typeface="Arial"/>
                </a:rPr>
                <a:t>Co</a:t>
              </a:r>
              <a:r>
                <a:rPr sz="1200" b="1" dirty="0">
                  <a:solidFill>
                    <a:schemeClr val="bg1"/>
                  </a:solidFill>
                  <a:cs typeface="Arial"/>
                </a:rPr>
                <a:t>m</a:t>
              </a:r>
              <a:r>
                <a:rPr sz="1200" b="1" spc="-4" dirty="0">
                  <a:solidFill>
                    <a:schemeClr val="bg1"/>
                  </a:solidFill>
                  <a:cs typeface="Arial"/>
                </a:rPr>
                <a:t>p</a:t>
              </a:r>
              <a:r>
                <a:rPr sz="1200" b="1" dirty="0">
                  <a:solidFill>
                    <a:schemeClr val="bg1"/>
                  </a:solidFill>
                  <a:cs typeface="Arial"/>
                </a:rPr>
                <a:t>a</a:t>
              </a:r>
              <a:r>
                <a:rPr sz="1200" b="1" spc="-4" dirty="0">
                  <a:solidFill>
                    <a:schemeClr val="bg1"/>
                  </a:solidFill>
                  <a:cs typeface="Arial"/>
                </a:rPr>
                <a:t>ny off</a:t>
              </a:r>
              <a:r>
                <a:rPr sz="1200" b="1" dirty="0">
                  <a:solidFill>
                    <a:schemeClr val="bg1"/>
                  </a:solidFill>
                  <a:cs typeface="Arial"/>
                </a:rPr>
                <a:t>icers c</a:t>
              </a:r>
              <a:r>
                <a:rPr sz="1200" b="1" spc="-4" dirty="0">
                  <a:solidFill>
                    <a:schemeClr val="bg1"/>
                  </a:solidFill>
                  <a:cs typeface="Arial"/>
                </a:rPr>
                <a:t>ou</a:t>
              </a:r>
              <a:r>
                <a:rPr sz="1200" b="1" dirty="0">
                  <a:solidFill>
                    <a:schemeClr val="bg1"/>
                  </a:solidFill>
                  <a:cs typeface="Arial"/>
                </a:rPr>
                <a:t>ld</a:t>
              </a:r>
              <a:r>
                <a:rPr sz="1200" b="1" spc="8" dirty="0">
                  <a:solidFill>
                    <a:schemeClr val="bg1"/>
                  </a:solidFill>
                  <a:cs typeface="Arial"/>
                </a:rPr>
                <a:t> </a:t>
              </a:r>
              <a:r>
                <a:rPr sz="1200" b="1" spc="-4" dirty="0">
                  <a:solidFill>
                    <a:schemeClr val="bg1"/>
                  </a:solidFill>
                  <a:cs typeface="Arial"/>
                </a:rPr>
                <a:t>be </a:t>
              </a:r>
              <a:r>
                <a:rPr sz="1200" b="1" dirty="0">
                  <a:solidFill>
                    <a:schemeClr val="bg1"/>
                  </a:solidFill>
                  <a:cs typeface="Arial"/>
                </a:rPr>
                <a:t>lia</a:t>
              </a:r>
              <a:r>
                <a:rPr sz="1200" b="1" spc="-4" dirty="0">
                  <a:solidFill>
                    <a:schemeClr val="bg1"/>
                  </a:solidFill>
                  <a:cs typeface="Arial"/>
                </a:rPr>
                <a:t>b</a:t>
              </a:r>
              <a:r>
                <a:rPr sz="1200" b="1" dirty="0">
                  <a:solidFill>
                    <a:schemeClr val="bg1"/>
                  </a:solidFill>
                  <a:cs typeface="Arial"/>
                </a:rPr>
                <a:t>le</a:t>
              </a:r>
              <a:r>
                <a:rPr sz="1200" b="1" spc="-4" dirty="0">
                  <a:solidFill>
                    <a:schemeClr val="bg1"/>
                  </a:solidFill>
                  <a:cs typeface="Arial"/>
                </a:rPr>
                <a:t> fo</a:t>
              </a:r>
              <a:r>
                <a:rPr sz="1200" b="1" dirty="0">
                  <a:solidFill>
                    <a:schemeClr val="bg1"/>
                  </a:solidFill>
                  <a:cs typeface="Arial"/>
                </a:rPr>
                <a:t>r </a:t>
              </a:r>
              <a:r>
                <a:rPr sz="1200" b="1" spc="-4" dirty="0">
                  <a:solidFill>
                    <a:schemeClr val="bg1"/>
                  </a:solidFill>
                  <a:cs typeface="Arial"/>
                </a:rPr>
                <a:t>und</a:t>
              </a:r>
              <a:r>
                <a:rPr sz="1200" b="1" dirty="0">
                  <a:solidFill>
                    <a:schemeClr val="bg1"/>
                  </a:solidFill>
                  <a:cs typeface="Arial"/>
                </a:rPr>
                <a:t>er </a:t>
              </a:r>
              <a:r>
                <a:rPr sz="1200" b="1" spc="19" dirty="0">
                  <a:solidFill>
                    <a:schemeClr val="bg1"/>
                  </a:solidFill>
                  <a:cs typeface="Arial"/>
                </a:rPr>
                <a:t>w</a:t>
              </a:r>
              <a:r>
                <a:rPr sz="1200" b="1" dirty="0">
                  <a:solidFill>
                    <a:schemeClr val="bg1"/>
                  </a:solidFill>
                  <a:cs typeface="Arial"/>
                </a:rPr>
                <a:t>i</a:t>
              </a:r>
              <a:r>
                <a:rPr sz="1200" b="1" spc="-4" dirty="0">
                  <a:solidFill>
                    <a:schemeClr val="bg1"/>
                  </a:solidFill>
                  <a:cs typeface="Arial"/>
                </a:rPr>
                <a:t>thh</a:t>
              </a:r>
              <a:r>
                <a:rPr sz="1200" b="1" dirty="0">
                  <a:solidFill>
                    <a:schemeClr val="bg1"/>
                  </a:solidFill>
                  <a:cs typeface="Arial"/>
                </a:rPr>
                <a:t>eld am</a:t>
              </a:r>
              <a:r>
                <a:rPr sz="1200" b="1" spc="-4" dirty="0">
                  <a:solidFill>
                    <a:schemeClr val="bg1"/>
                  </a:solidFill>
                  <a:cs typeface="Arial"/>
                </a:rPr>
                <a:t>ount</a:t>
              </a:r>
              <a:r>
                <a:rPr sz="1200" b="1" dirty="0">
                  <a:solidFill>
                    <a:schemeClr val="bg1"/>
                  </a:solidFill>
                  <a:cs typeface="Arial"/>
                </a:rPr>
                <a:t>s.</a:t>
              </a:r>
              <a:endParaRPr sz="1200" dirty="0">
                <a:solidFill>
                  <a:schemeClr val="bg1"/>
                </a:solidFill>
                <a:cs typeface="Arial"/>
              </a:endParaRPr>
            </a:p>
          </p:txBody>
        </p:sp>
        <p:sp>
          <p:nvSpPr>
            <p:cNvPr id="11" name="object 11"/>
            <p:cNvSpPr txBox="1"/>
            <p:nvPr/>
          </p:nvSpPr>
          <p:spPr>
            <a:xfrm>
              <a:off x="5246908" y="3781039"/>
              <a:ext cx="1100000" cy="416350"/>
            </a:xfrm>
            <a:prstGeom prst="rect">
              <a:avLst/>
            </a:prstGeom>
          </p:spPr>
          <p:txBody>
            <a:bodyPr vert="horz" wrap="square" lIns="0" tIns="0" rIns="0" bIns="0" rtlCol="0">
              <a:spAutoFit/>
            </a:bodyPr>
            <a:lstStyle/>
            <a:p>
              <a:pPr marL="9049" marR="3810" algn="ctr">
                <a:spcAft>
                  <a:spcPts val="600"/>
                </a:spcAft>
              </a:pPr>
              <a:r>
                <a:rPr sz="1200" b="1" dirty="0">
                  <a:solidFill>
                    <a:schemeClr val="bg1"/>
                  </a:solidFill>
                  <a:cs typeface="Arial"/>
                </a:rPr>
                <a:t>Pa</a:t>
              </a:r>
              <a:r>
                <a:rPr sz="1200" b="1" spc="-26" dirty="0">
                  <a:solidFill>
                    <a:schemeClr val="bg1"/>
                  </a:solidFill>
                  <a:cs typeface="Arial"/>
                </a:rPr>
                <a:t>y</a:t>
              </a:r>
              <a:r>
                <a:rPr sz="1200" b="1" dirty="0">
                  <a:solidFill>
                    <a:schemeClr val="bg1"/>
                  </a:solidFill>
                  <a:cs typeface="Arial"/>
                </a:rPr>
                <a:t>r</a:t>
              </a:r>
              <a:r>
                <a:rPr sz="1200" b="1" spc="-4" dirty="0">
                  <a:solidFill>
                    <a:schemeClr val="bg1"/>
                  </a:solidFill>
                  <a:cs typeface="Arial"/>
                </a:rPr>
                <a:t>o</a:t>
              </a:r>
              <a:r>
                <a:rPr sz="1200" b="1" dirty="0">
                  <a:solidFill>
                    <a:schemeClr val="bg1"/>
                  </a:solidFill>
                  <a:cs typeface="Arial"/>
                </a:rPr>
                <a:t>ll</a:t>
              </a:r>
              <a:r>
                <a:rPr sz="1200" b="1" spc="11" dirty="0">
                  <a:solidFill>
                    <a:schemeClr val="bg1"/>
                  </a:solidFill>
                  <a:cs typeface="Arial"/>
                </a:rPr>
                <a:t> </a:t>
              </a:r>
              <a:r>
                <a:rPr sz="1200" b="1" dirty="0">
                  <a:solidFill>
                    <a:schemeClr val="bg1"/>
                  </a:solidFill>
                  <a:cs typeface="Arial"/>
                </a:rPr>
                <a:t>s</a:t>
              </a:r>
              <a:r>
                <a:rPr sz="1200" b="1" spc="-26" dirty="0">
                  <a:solidFill>
                    <a:schemeClr val="bg1"/>
                  </a:solidFill>
                  <a:cs typeface="Arial"/>
                </a:rPr>
                <a:t>y</a:t>
              </a:r>
              <a:r>
                <a:rPr sz="1200" b="1" dirty="0">
                  <a:solidFill>
                    <a:schemeClr val="bg1"/>
                  </a:solidFill>
                  <a:cs typeface="Arial"/>
                </a:rPr>
                <a:t>s</a:t>
              </a:r>
              <a:r>
                <a:rPr sz="1200" b="1" spc="-4" dirty="0">
                  <a:solidFill>
                    <a:schemeClr val="bg1"/>
                  </a:solidFill>
                  <a:cs typeface="Arial"/>
                </a:rPr>
                <a:t>t</a:t>
              </a:r>
              <a:r>
                <a:rPr sz="1200" b="1" dirty="0">
                  <a:solidFill>
                    <a:schemeClr val="bg1"/>
                  </a:solidFill>
                  <a:cs typeface="Arial"/>
                </a:rPr>
                <a:t>ems</a:t>
              </a:r>
              <a:r>
                <a:rPr sz="1200" b="1" spc="-4" dirty="0">
                  <a:solidFill>
                    <a:schemeClr val="bg1"/>
                  </a:solidFill>
                  <a:cs typeface="Arial"/>
                </a:rPr>
                <a:t> </a:t>
              </a:r>
              <a:r>
                <a:rPr sz="1200" b="1" dirty="0">
                  <a:solidFill>
                    <a:schemeClr val="bg1"/>
                  </a:solidFill>
                  <a:cs typeface="Arial"/>
                </a:rPr>
                <a:t>may </a:t>
              </a:r>
              <a:r>
                <a:rPr sz="1200" b="1" spc="-4" dirty="0">
                  <a:solidFill>
                    <a:schemeClr val="bg1"/>
                  </a:solidFill>
                  <a:cs typeface="Arial"/>
                </a:rPr>
                <a:t>b</a:t>
              </a:r>
              <a:r>
                <a:rPr sz="1200" b="1" dirty="0">
                  <a:solidFill>
                    <a:schemeClr val="bg1"/>
                  </a:solidFill>
                  <a:cs typeface="Arial"/>
                </a:rPr>
                <a:t>e</a:t>
              </a:r>
              <a:r>
                <a:rPr sz="1200" b="1" spc="4" dirty="0">
                  <a:solidFill>
                    <a:schemeClr val="bg1"/>
                  </a:solidFill>
                  <a:cs typeface="Arial"/>
                </a:rPr>
                <a:t> </a:t>
              </a:r>
              <a:r>
                <a:rPr sz="1200" b="1" dirty="0">
                  <a:solidFill>
                    <a:schemeClr val="bg1"/>
                  </a:solidFill>
                  <a:cs typeface="Arial"/>
                </a:rPr>
                <a:t>i</a:t>
              </a:r>
              <a:r>
                <a:rPr sz="1200" b="1" spc="-4" dirty="0">
                  <a:solidFill>
                    <a:schemeClr val="bg1"/>
                  </a:solidFill>
                  <a:cs typeface="Arial"/>
                </a:rPr>
                <a:t>n</a:t>
              </a:r>
              <a:r>
                <a:rPr sz="1200" b="1" dirty="0">
                  <a:solidFill>
                    <a:schemeClr val="bg1"/>
                  </a:solidFill>
                  <a:cs typeface="Arial"/>
                </a:rPr>
                <a:t>e</a:t>
              </a:r>
              <a:r>
                <a:rPr sz="1200" b="1" spc="-4" dirty="0">
                  <a:solidFill>
                    <a:schemeClr val="bg1"/>
                  </a:solidFill>
                  <a:cs typeface="Arial"/>
                </a:rPr>
                <a:t>ff</a:t>
              </a:r>
              <a:r>
                <a:rPr sz="1200" b="1" dirty="0">
                  <a:solidFill>
                    <a:schemeClr val="bg1"/>
                  </a:solidFill>
                  <a:cs typeface="Arial"/>
                </a:rPr>
                <a:t>ec</a:t>
              </a:r>
              <a:r>
                <a:rPr sz="1200" b="1" spc="-4" dirty="0">
                  <a:solidFill>
                    <a:schemeClr val="bg1"/>
                  </a:solidFill>
                  <a:cs typeface="Arial"/>
                </a:rPr>
                <a:t>t</a:t>
              </a:r>
              <a:r>
                <a:rPr sz="1200" b="1" dirty="0">
                  <a:solidFill>
                    <a:schemeClr val="bg1"/>
                  </a:solidFill>
                  <a:cs typeface="Arial"/>
                </a:rPr>
                <a:t>i</a:t>
              </a:r>
              <a:r>
                <a:rPr sz="1200" b="1" spc="-15" dirty="0">
                  <a:solidFill>
                    <a:schemeClr val="bg1"/>
                  </a:solidFill>
                  <a:cs typeface="Arial"/>
                </a:rPr>
                <a:t>v</a:t>
              </a:r>
              <a:r>
                <a:rPr sz="1200" b="1" dirty="0">
                  <a:solidFill>
                    <a:schemeClr val="bg1"/>
                  </a:solidFill>
                  <a:cs typeface="Arial"/>
                </a:rPr>
                <a:t>e</a:t>
              </a:r>
              <a:r>
                <a:rPr sz="1200" b="1" spc="4" dirty="0">
                  <a:solidFill>
                    <a:schemeClr val="bg1"/>
                  </a:solidFill>
                  <a:cs typeface="Arial"/>
                </a:rPr>
                <a:t> </a:t>
              </a:r>
              <a:r>
                <a:rPr sz="1200" b="1" dirty="0">
                  <a:solidFill>
                    <a:schemeClr val="bg1"/>
                  </a:solidFill>
                  <a:cs typeface="Arial"/>
                </a:rPr>
                <a:t>in </a:t>
              </a:r>
              <a:r>
                <a:rPr sz="1200" b="1" spc="-4" dirty="0">
                  <a:solidFill>
                    <a:schemeClr val="bg1"/>
                  </a:solidFill>
                  <a:cs typeface="Arial"/>
                </a:rPr>
                <a:t>h</a:t>
              </a:r>
              <a:r>
                <a:rPr sz="1200" b="1" dirty="0">
                  <a:solidFill>
                    <a:schemeClr val="bg1"/>
                  </a:solidFill>
                  <a:cs typeface="Arial"/>
                </a:rPr>
                <a:t>a</a:t>
              </a:r>
              <a:r>
                <a:rPr sz="1200" b="1" spc="-4" dirty="0">
                  <a:solidFill>
                    <a:schemeClr val="bg1"/>
                  </a:solidFill>
                  <a:cs typeface="Arial"/>
                </a:rPr>
                <a:t>nd</a:t>
              </a:r>
              <a:r>
                <a:rPr sz="1200" b="1" dirty="0">
                  <a:solidFill>
                    <a:schemeClr val="bg1"/>
                  </a:solidFill>
                  <a:cs typeface="Arial"/>
                </a:rPr>
                <a:t>li</a:t>
              </a:r>
              <a:r>
                <a:rPr sz="1200" b="1" spc="-4" dirty="0">
                  <a:solidFill>
                    <a:schemeClr val="bg1"/>
                  </a:solidFill>
                  <a:cs typeface="Arial"/>
                </a:rPr>
                <a:t>ng.</a:t>
              </a:r>
              <a:endParaRPr sz="1200" dirty="0">
                <a:solidFill>
                  <a:schemeClr val="bg1"/>
                </a:solidFill>
                <a:cs typeface="Arial"/>
              </a:endParaRPr>
            </a:p>
          </p:txBody>
        </p:sp>
        <p:sp>
          <p:nvSpPr>
            <p:cNvPr id="12" name="object 12"/>
            <p:cNvSpPr txBox="1"/>
            <p:nvPr/>
          </p:nvSpPr>
          <p:spPr>
            <a:xfrm>
              <a:off x="4203492" y="4673976"/>
              <a:ext cx="1108665" cy="277567"/>
            </a:xfrm>
            <a:prstGeom prst="rect">
              <a:avLst/>
            </a:prstGeom>
          </p:spPr>
          <p:txBody>
            <a:bodyPr vert="horz" wrap="square" lIns="0" tIns="0" rIns="0" bIns="0" rtlCol="0">
              <a:spAutoFit/>
            </a:bodyPr>
            <a:lstStyle/>
            <a:p>
              <a:pPr marL="9525" marR="3810" indent="-953" algn="ctr">
                <a:spcAft>
                  <a:spcPts val="600"/>
                </a:spcAft>
              </a:pPr>
              <a:r>
                <a:rPr lang="en-US" sz="1200" b="1" dirty="0" smtClean="0">
                  <a:solidFill>
                    <a:schemeClr val="bg1"/>
                  </a:solidFill>
                  <a:cs typeface="Arial"/>
                </a:rPr>
                <a:t>C</a:t>
              </a:r>
              <a:r>
                <a:rPr sz="1200" b="1" dirty="0" smtClean="0">
                  <a:solidFill>
                    <a:schemeClr val="bg1"/>
                  </a:solidFill>
                  <a:cs typeface="Arial"/>
                </a:rPr>
                <a:t>er</a:t>
              </a:r>
              <a:r>
                <a:rPr sz="1200" b="1" spc="-4" dirty="0" smtClean="0">
                  <a:solidFill>
                    <a:schemeClr val="bg1"/>
                  </a:solidFill>
                  <a:cs typeface="Arial"/>
                </a:rPr>
                <a:t>t</a:t>
              </a:r>
              <a:r>
                <a:rPr sz="1200" b="1" dirty="0" smtClean="0">
                  <a:solidFill>
                    <a:schemeClr val="bg1"/>
                  </a:solidFill>
                  <a:cs typeface="Arial"/>
                </a:rPr>
                <a:t>ain s</a:t>
              </a:r>
              <a:r>
                <a:rPr sz="1200" b="1" spc="-4" dirty="0" smtClean="0">
                  <a:solidFill>
                    <a:schemeClr val="bg1"/>
                  </a:solidFill>
                  <a:cs typeface="Arial"/>
                </a:rPr>
                <a:t>t</a:t>
              </a:r>
              <a:r>
                <a:rPr sz="1200" b="1" dirty="0" smtClean="0">
                  <a:solidFill>
                    <a:schemeClr val="bg1"/>
                  </a:solidFill>
                  <a:cs typeface="Arial"/>
                </a:rPr>
                <a:t>a</a:t>
              </a:r>
              <a:r>
                <a:rPr sz="1200" b="1" spc="-4" dirty="0" smtClean="0">
                  <a:solidFill>
                    <a:schemeClr val="bg1"/>
                  </a:solidFill>
                  <a:cs typeface="Arial"/>
                </a:rPr>
                <a:t>t</a:t>
              </a:r>
              <a:r>
                <a:rPr sz="1200" b="1" dirty="0" smtClean="0">
                  <a:solidFill>
                    <a:schemeClr val="bg1"/>
                  </a:solidFill>
                  <a:cs typeface="Arial"/>
                </a:rPr>
                <a:t>es</a:t>
              </a:r>
              <a:r>
                <a:rPr lang="en-US" sz="1200" b="1" dirty="0" smtClean="0">
                  <a:solidFill>
                    <a:schemeClr val="bg1"/>
                  </a:solidFill>
                  <a:cs typeface="Arial"/>
                </a:rPr>
                <a:t> very active on audits</a:t>
              </a:r>
              <a:r>
                <a:rPr sz="1200" b="1" dirty="0" smtClean="0">
                  <a:solidFill>
                    <a:schemeClr val="bg1"/>
                  </a:solidFill>
                  <a:cs typeface="Arial"/>
                </a:rPr>
                <a:t>.</a:t>
              </a:r>
              <a:endParaRPr sz="1200" dirty="0">
                <a:solidFill>
                  <a:schemeClr val="bg1"/>
                </a:solidFill>
                <a:cs typeface="Arial"/>
              </a:endParaRPr>
            </a:p>
          </p:txBody>
        </p:sp>
        <p:sp>
          <p:nvSpPr>
            <p:cNvPr id="13" name="object 13"/>
            <p:cNvSpPr txBox="1"/>
            <p:nvPr/>
          </p:nvSpPr>
          <p:spPr>
            <a:xfrm>
              <a:off x="2853986" y="3683991"/>
              <a:ext cx="892481" cy="277567"/>
            </a:xfrm>
            <a:prstGeom prst="rect">
              <a:avLst/>
            </a:prstGeom>
          </p:spPr>
          <p:txBody>
            <a:bodyPr vert="horz" wrap="square" lIns="0" tIns="0" rIns="0" bIns="0" rtlCol="0">
              <a:spAutoFit/>
            </a:bodyPr>
            <a:lstStyle/>
            <a:p>
              <a:pPr marR="3810" algn="ctr">
                <a:spcAft>
                  <a:spcPts val="600"/>
                </a:spcAft>
              </a:pPr>
              <a:r>
                <a:rPr sz="1200" b="1" dirty="0">
                  <a:solidFill>
                    <a:schemeClr val="bg1"/>
                  </a:solidFill>
                  <a:cs typeface="Arial"/>
                </a:rPr>
                <a:t>I</a:t>
              </a:r>
              <a:r>
                <a:rPr sz="1200" b="1" spc="-4" dirty="0">
                  <a:solidFill>
                    <a:schemeClr val="bg1"/>
                  </a:solidFill>
                  <a:cs typeface="Arial"/>
                </a:rPr>
                <a:t>gno</a:t>
              </a:r>
              <a:r>
                <a:rPr sz="1200" b="1" dirty="0">
                  <a:solidFill>
                    <a:schemeClr val="bg1"/>
                  </a:solidFill>
                  <a:cs typeface="Arial"/>
                </a:rPr>
                <a:t>ra</a:t>
              </a:r>
              <a:r>
                <a:rPr sz="1200" b="1" spc="-4" dirty="0">
                  <a:solidFill>
                    <a:schemeClr val="bg1"/>
                  </a:solidFill>
                  <a:cs typeface="Arial"/>
                </a:rPr>
                <a:t>n</a:t>
              </a:r>
              <a:r>
                <a:rPr sz="1200" b="1" spc="4" dirty="0">
                  <a:solidFill>
                    <a:schemeClr val="bg1"/>
                  </a:solidFill>
                  <a:cs typeface="Arial"/>
                </a:rPr>
                <a:t>c</a:t>
              </a:r>
              <a:r>
                <a:rPr sz="1200" b="1" dirty="0">
                  <a:solidFill>
                    <a:schemeClr val="bg1"/>
                  </a:solidFill>
                  <a:cs typeface="Arial"/>
                </a:rPr>
                <a:t>e</a:t>
              </a:r>
              <a:r>
                <a:rPr sz="1200" b="1" spc="-4" dirty="0">
                  <a:solidFill>
                    <a:schemeClr val="bg1"/>
                  </a:solidFill>
                  <a:cs typeface="Arial"/>
                </a:rPr>
                <a:t> </a:t>
              </a:r>
              <a:r>
                <a:rPr sz="1200" b="1" dirty="0">
                  <a:solidFill>
                    <a:schemeClr val="bg1"/>
                  </a:solidFill>
                  <a:cs typeface="Arial"/>
                </a:rPr>
                <a:t>is</a:t>
              </a:r>
              <a:r>
                <a:rPr sz="1200" b="1" spc="4" dirty="0">
                  <a:solidFill>
                    <a:schemeClr val="bg1"/>
                  </a:solidFill>
                  <a:cs typeface="Arial"/>
                </a:rPr>
                <a:t> </a:t>
              </a:r>
              <a:r>
                <a:rPr lang="en-US" sz="1200" b="1" spc="4" dirty="0" smtClean="0">
                  <a:solidFill>
                    <a:schemeClr val="bg1"/>
                  </a:solidFill>
                  <a:cs typeface="Arial"/>
                </a:rPr>
                <a:t/>
              </a:r>
              <a:br>
                <a:rPr lang="en-US" sz="1200" b="1" spc="4" dirty="0" smtClean="0">
                  <a:solidFill>
                    <a:schemeClr val="bg1"/>
                  </a:solidFill>
                  <a:cs typeface="Arial"/>
                </a:rPr>
              </a:br>
              <a:r>
                <a:rPr sz="1200" b="1" spc="-4" dirty="0" smtClean="0">
                  <a:solidFill>
                    <a:schemeClr val="bg1"/>
                  </a:solidFill>
                  <a:cs typeface="Arial"/>
                </a:rPr>
                <a:t>no </a:t>
              </a:r>
              <a:r>
                <a:rPr sz="1200" b="1" spc="-4" dirty="0">
                  <a:solidFill>
                    <a:schemeClr val="bg1"/>
                  </a:solidFill>
                  <a:cs typeface="Arial"/>
                </a:rPr>
                <a:t>d</a:t>
              </a:r>
              <a:r>
                <a:rPr sz="1200" b="1" dirty="0">
                  <a:solidFill>
                    <a:schemeClr val="bg1"/>
                  </a:solidFill>
                  <a:cs typeface="Arial"/>
                </a:rPr>
                <a:t>e</a:t>
              </a:r>
              <a:r>
                <a:rPr sz="1200" b="1" spc="-4" dirty="0">
                  <a:solidFill>
                    <a:schemeClr val="bg1"/>
                  </a:solidFill>
                  <a:cs typeface="Arial"/>
                </a:rPr>
                <a:t>f</a:t>
              </a:r>
              <a:r>
                <a:rPr sz="1200" b="1" dirty="0">
                  <a:solidFill>
                    <a:schemeClr val="bg1"/>
                  </a:solidFill>
                  <a:cs typeface="Arial"/>
                </a:rPr>
                <a:t>e</a:t>
              </a:r>
              <a:r>
                <a:rPr sz="1200" b="1" spc="-4" dirty="0">
                  <a:solidFill>
                    <a:schemeClr val="bg1"/>
                  </a:solidFill>
                  <a:cs typeface="Arial"/>
                </a:rPr>
                <a:t>n</a:t>
              </a:r>
              <a:r>
                <a:rPr sz="1200" b="1" dirty="0">
                  <a:solidFill>
                    <a:schemeClr val="bg1"/>
                  </a:solidFill>
                  <a:cs typeface="Arial"/>
                </a:rPr>
                <a:t>se.</a:t>
              </a:r>
              <a:endParaRPr sz="1200" dirty="0">
                <a:solidFill>
                  <a:schemeClr val="bg1"/>
                </a:solidFill>
                <a:cs typeface="Arial"/>
              </a:endParaRPr>
            </a:p>
          </p:txBody>
        </p:sp>
        <p:sp>
          <p:nvSpPr>
            <p:cNvPr id="15" name="object 15"/>
            <p:cNvSpPr txBox="1"/>
            <p:nvPr/>
          </p:nvSpPr>
          <p:spPr>
            <a:xfrm>
              <a:off x="4219784" y="3175774"/>
              <a:ext cx="665927" cy="647656"/>
            </a:xfrm>
            <a:prstGeom prst="rect">
              <a:avLst/>
            </a:prstGeom>
          </p:spPr>
          <p:txBody>
            <a:bodyPr vert="horz" wrap="square" lIns="0" tIns="0" rIns="0" bIns="0" rtlCol="0">
              <a:spAutoFit/>
            </a:bodyPr>
            <a:lstStyle/>
            <a:p>
              <a:pPr marL="9525" marR="3810" indent="-476" algn="ctr">
                <a:spcAft>
                  <a:spcPts val="600"/>
                </a:spcAft>
              </a:pPr>
              <a:r>
                <a:rPr sz="1400" b="1" spc="4" dirty="0">
                  <a:solidFill>
                    <a:schemeClr val="bg1"/>
                  </a:solidFill>
                  <a:cs typeface="Arial"/>
                </a:rPr>
                <a:t>W</a:t>
              </a:r>
              <a:r>
                <a:rPr sz="1400" b="1" spc="-4" dirty="0">
                  <a:solidFill>
                    <a:schemeClr val="bg1"/>
                  </a:solidFill>
                  <a:cs typeface="Arial"/>
                </a:rPr>
                <a:t>h</a:t>
              </a:r>
              <a:r>
                <a:rPr sz="1400" b="1" dirty="0">
                  <a:solidFill>
                    <a:schemeClr val="bg1"/>
                  </a:solidFill>
                  <a:cs typeface="Arial"/>
                </a:rPr>
                <a:t>at </a:t>
              </a:r>
              <a:r>
                <a:rPr lang="en-US" sz="1400" b="1" dirty="0" smtClean="0">
                  <a:solidFill>
                    <a:schemeClr val="bg1"/>
                  </a:solidFill>
                  <a:cs typeface="Arial"/>
                </a:rPr>
                <a:t>em</a:t>
              </a:r>
              <a:r>
                <a:rPr lang="en-US" sz="1400" b="1" spc="-4" dirty="0" smtClean="0">
                  <a:solidFill>
                    <a:schemeClr val="bg1"/>
                  </a:solidFill>
                  <a:cs typeface="Arial"/>
                </a:rPr>
                <a:t>p</a:t>
              </a:r>
              <a:r>
                <a:rPr lang="en-US" sz="1400" b="1" dirty="0" smtClean="0">
                  <a:solidFill>
                    <a:schemeClr val="bg1"/>
                  </a:solidFill>
                  <a:cs typeface="Arial"/>
                </a:rPr>
                <a:t>l</a:t>
              </a:r>
              <a:r>
                <a:rPr lang="en-US" sz="1400" b="1" spc="-4" dirty="0" smtClean="0">
                  <a:solidFill>
                    <a:schemeClr val="bg1"/>
                  </a:solidFill>
                  <a:cs typeface="Arial"/>
                </a:rPr>
                <a:t>o</a:t>
              </a:r>
              <a:r>
                <a:rPr lang="en-US" sz="1400" b="1" spc="-26" dirty="0" smtClean="0">
                  <a:solidFill>
                    <a:schemeClr val="bg1"/>
                  </a:solidFill>
                  <a:cs typeface="Arial"/>
                </a:rPr>
                <a:t>y</a:t>
              </a:r>
              <a:r>
                <a:rPr lang="en-US" sz="1400" b="1" spc="4" dirty="0" smtClean="0">
                  <a:solidFill>
                    <a:schemeClr val="bg1"/>
                  </a:solidFill>
                  <a:cs typeface="Arial"/>
                </a:rPr>
                <a:t>e</a:t>
              </a:r>
              <a:r>
                <a:rPr lang="en-US" sz="1400" b="1" dirty="0" smtClean="0">
                  <a:solidFill>
                    <a:schemeClr val="bg1"/>
                  </a:solidFill>
                  <a:cs typeface="Arial"/>
                </a:rPr>
                <a:t>rs </a:t>
              </a:r>
              <a:r>
                <a:rPr lang="en-US" sz="1400" b="1" spc="-4" dirty="0" smtClean="0">
                  <a:solidFill>
                    <a:schemeClr val="bg1"/>
                  </a:solidFill>
                  <a:cs typeface="Arial"/>
                </a:rPr>
                <a:t>n</a:t>
              </a:r>
              <a:r>
                <a:rPr lang="en-US" sz="1400" b="1" dirty="0" smtClean="0">
                  <a:solidFill>
                    <a:schemeClr val="bg1"/>
                  </a:solidFill>
                  <a:cs typeface="Arial"/>
                </a:rPr>
                <a:t>eed</a:t>
              </a:r>
              <a:r>
                <a:rPr lang="en-US" sz="1400" b="1" spc="-11" dirty="0" smtClean="0">
                  <a:solidFill>
                    <a:schemeClr val="bg1"/>
                  </a:solidFill>
                  <a:cs typeface="Arial"/>
                </a:rPr>
                <a:t> </a:t>
              </a:r>
              <a:r>
                <a:rPr lang="en-US" sz="1400" b="1" spc="-4" dirty="0" smtClean="0">
                  <a:solidFill>
                    <a:schemeClr val="bg1"/>
                  </a:solidFill>
                  <a:cs typeface="Arial"/>
                </a:rPr>
                <a:t>t</a:t>
              </a:r>
              <a:r>
                <a:rPr lang="en-US" sz="1400" b="1" dirty="0" smtClean="0">
                  <a:solidFill>
                    <a:schemeClr val="bg1"/>
                  </a:solidFill>
                  <a:cs typeface="Arial"/>
                </a:rPr>
                <a:t>o </a:t>
              </a:r>
              <a:r>
                <a:rPr lang="en-US" sz="1400" b="1" spc="-4" dirty="0" smtClean="0">
                  <a:solidFill>
                    <a:schemeClr val="bg1"/>
                  </a:solidFill>
                  <a:cs typeface="Arial"/>
                </a:rPr>
                <a:t>know</a:t>
              </a:r>
              <a:endParaRPr sz="1400" dirty="0">
                <a:solidFill>
                  <a:schemeClr val="bg1"/>
                </a:solidFill>
                <a:cs typeface="Arial"/>
              </a:endParaRPr>
            </a:p>
          </p:txBody>
        </p:sp>
      </p:grpSp>
      <p:sp>
        <p:nvSpPr>
          <p:cNvPr id="17" name="Slide Number Placeholder 4"/>
          <p:cNvSpPr>
            <a:spLocks noGrp="1"/>
          </p:cNvSpPr>
          <p:nvPr>
            <p:ph type="sldNum" sz="quarter" idx="12"/>
          </p:nvPr>
        </p:nvSpPr>
        <p:spPr>
          <a:xfrm>
            <a:off x="6553200" y="6356350"/>
            <a:ext cx="2133600" cy="365125"/>
          </a:xfrm>
        </p:spPr>
        <p:txBody>
          <a:bodyPr/>
          <a:lstStyle/>
          <a:p>
            <a:r>
              <a:rPr lang="en-US" dirty="0" smtClean="0">
                <a:solidFill>
                  <a:schemeClr val="bg1"/>
                </a:solidFill>
              </a:rPr>
              <a:t>11</a:t>
            </a:r>
            <a:endParaRPr lang="en-US" dirty="0">
              <a:solidFill>
                <a:schemeClr val="bg1"/>
              </a:solidFill>
            </a:endParaRPr>
          </a:p>
        </p:txBody>
      </p:sp>
    </p:spTree>
    <p:extLst>
      <p:ext uri="{BB962C8B-B14F-4D97-AF65-F5344CB8AC3E}">
        <p14:creationId xmlns:p14="http://schemas.microsoft.com/office/powerpoint/2010/main" val="1459967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4724400"/>
            <a:ext cx="9163050" cy="2133600"/>
          </a:xfrm>
          <a:prstGeom prst="rect">
            <a:avLst/>
          </a:prstGeom>
        </p:spPr>
      </p:pic>
      <p:cxnSp>
        <p:nvCxnSpPr>
          <p:cNvPr id="4" name="Straight Connector 3"/>
          <p:cNvCxnSpPr/>
          <p:nvPr/>
        </p:nvCxnSpPr>
        <p:spPr>
          <a:xfrm>
            <a:off x="0" y="4724400"/>
            <a:ext cx="9144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3200400" y="3585633"/>
            <a:ext cx="2743200" cy="67733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solidFill>
                <a:schemeClr val="bg1"/>
              </a:solidFill>
              <a:latin typeface="Georgia" panose="02040502050405020303" pitchFamily="18" charset="0"/>
            </a:endParaRPr>
          </a:p>
        </p:txBody>
      </p:sp>
      <p:sp>
        <p:nvSpPr>
          <p:cNvPr id="9" name="Title 8"/>
          <p:cNvSpPr>
            <a:spLocks noGrp="1"/>
          </p:cNvSpPr>
          <p:nvPr>
            <p:ph type="ctrTitle"/>
          </p:nvPr>
        </p:nvSpPr>
        <p:spPr>
          <a:xfrm>
            <a:off x="685800" y="914400"/>
            <a:ext cx="7772400" cy="1470025"/>
          </a:xfrm>
        </p:spPr>
        <p:txBody>
          <a:bodyPr/>
          <a:lstStyle/>
          <a:p>
            <a:r>
              <a:rPr lang="en-US" dirty="0">
                <a:solidFill>
                  <a:schemeClr val="bg1"/>
                </a:solidFill>
                <a:latin typeface="Georgia" panose="02040502050405020303" pitchFamily="18" charset="0"/>
              </a:rPr>
              <a:t>Recognizing the </a:t>
            </a:r>
            <a:r>
              <a:rPr lang="en-US" dirty="0" smtClean="0">
                <a:solidFill>
                  <a:schemeClr val="bg1"/>
                </a:solidFill>
                <a:latin typeface="Georgia" panose="02040502050405020303" pitchFamily="18" charset="0"/>
              </a:rPr>
              <a:t>Issue</a:t>
            </a:r>
            <a:endParaRPr lang="en-US" dirty="0">
              <a:solidFill>
                <a:schemeClr val="bg1"/>
              </a:solidFill>
              <a:latin typeface="Georgia" panose="02040502050405020303" pitchFamily="18" charset="0"/>
            </a:endParaRPr>
          </a:p>
        </p:txBody>
      </p:sp>
      <p:sp>
        <p:nvSpPr>
          <p:cNvPr id="10" name="Subtitle 9"/>
          <p:cNvSpPr>
            <a:spLocks noGrp="1"/>
          </p:cNvSpPr>
          <p:nvPr>
            <p:ph type="subTitle" idx="1"/>
          </p:nvPr>
        </p:nvSpPr>
        <p:spPr>
          <a:xfrm>
            <a:off x="1371600" y="2670175"/>
            <a:ext cx="6400800" cy="1752600"/>
          </a:xfrm>
        </p:spPr>
        <p:txBody>
          <a:bodyPr/>
          <a:lstStyle/>
          <a:p>
            <a:r>
              <a:rPr lang="en-US" dirty="0">
                <a:solidFill>
                  <a:schemeClr val="bg1"/>
                </a:solidFill>
                <a:latin typeface="Georgia" panose="02040502050405020303" pitchFamily="18" charset="0"/>
              </a:rPr>
              <a:t>Panel </a:t>
            </a:r>
            <a:r>
              <a:rPr lang="en-US" dirty="0" smtClean="0">
                <a:solidFill>
                  <a:schemeClr val="bg1"/>
                </a:solidFill>
                <a:latin typeface="Georgia" panose="02040502050405020303" pitchFamily="18" charset="0"/>
              </a:rPr>
              <a:t>Discussion</a:t>
            </a:r>
            <a:endParaRPr lang="en-US" dirty="0">
              <a:solidFill>
                <a:schemeClr val="bg1"/>
              </a:solidFill>
              <a:latin typeface="Georgia" panose="02040502050405020303" pitchFamily="18" charset="0"/>
            </a:endParaRPr>
          </a:p>
        </p:txBody>
      </p:sp>
      <p:sp>
        <p:nvSpPr>
          <p:cNvPr id="7" name="Slide Number Placeholder 4"/>
          <p:cNvSpPr>
            <a:spLocks noGrp="1"/>
          </p:cNvSpPr>
          <p:nvPr>
            <p:ph type="sldNum" sz="quarter" idx="12"/>
          </p:nvPr>
        </p:nvSpPr>
        <p:spPr>
          <a:xfrm>
            <a:off x="6553200" y="6356350"/>
            <a:ext cx="2133600" cy="365125"/>
          </a:xfrm>
        </p:spPr>
        <p:txBody>
          <a:bodyPr/>
          <a:lstStyle/>
          <a:p>
            <a:r>
              <a:rPr lang="en-US" dirty="0" smtClean="0"/>
              <a:t>12</a:t>
            </a:r>
            <a:endParaRPr lang="en-US" dirty="0"/>
          </a:p>
        </p:txBody>
      </p:sp>
    </p:spTree>
    <p:extLst>
      <p:ext uri="{BB962C8B-B14F-4D97-AF65-F5344CB8AC3E}">
        <p14:creationId xmlns:p14="http://schemas.microsoft.com/office/powerpoint/2010/main" val="2769779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4724400"/>
            <a:ext cx="9163050" cy="2133600"/>
          </a:xfrm>
          <a:prstGeom prst="rect">
            <a:avLst/>
          </a:prstGeom>
        </p:spPr>
      </p:pic>
      <p:cxnSp>
        <p:nvCxnSpPr>
          <p:cNvPr id="4" name="Straight Connector 3"/>
          <p:cNvCxnSpPr/>
          <p:nvPr/>
        </p:nvCxnSpPr>
        <p:spPr>
          <a:xfrm>
            <a:off x="0" y="4724400"/>
            <a:ext cx="9144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3200400" y="3585633"/>
            <a:ext cx="2743200" cy="67733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solidFill>
                <a:schemeClr val="bg1"/>
              </a:solidFill>
              <a:latin typeface="Georgia" panose="02040502050405020303" pitchFamily="18" charset="0"/>
            </a:endParaRPr>
          </a:p>
        </p:txBody>
      </p:sp>
      <p:sp>
        <p:nvSpPr>
          <p:cNvPr id="9" name="Title 8"/>
          <p:cNvSpPr>
            <a:spLocks noGrp="1"/>
          </p:cNvSpPr>
          <p:nvPr>
            <p:ph type="ctrTitle"/>
          </p:nvPr>
        </p:nvSpPr>
        <p:spPr>
          <a:xfrm>
            <a:off x="685800" y="914400"/>
            <a:ext cx="7772400" cy="1470025"/>
          </a:xfrm>
        </p:spPr>
        <p:txBody>
          <a:bodyPr/>
          <a:lstStyle/>
          <a:p>
            <a:r>
              <a:rPr lang="en-US" dirty="0">
                <a:solidFill>
                  <a:schemeClr val="bg1"/>
                </a:solidFill>
                <a:latin typeface="Georgia" panose="02040502050405020303" pitchFamily="18" charset="0"/>
              </a:rPr>
              <a:t>Developing an Action Plan</a:t>
            </a:r>
          </a:p>
        </p:txBody>
      </p:sp>
      <p:sp>
        <p:nvSpPr>
          <p:cNvPr id="10" name="Subtitle 9"/>
          <p:cNvSpPr>
            <a:spLocks noGrp="1"/>
          </p:cNvSpPr>
          <p:nvPr>
            <p:ph type="subTitle" idx="1"/>
          </p:nvPr>
        </p:nvSpPr>
        <p:spPr>
          <a:xfrm>
            <a:off x="1371600" y="2670175"/>
            <a:ext cx="6400800" cy="1752600"/>
          </a:xfrm>
        </p:spPr>
        <p:txBody>
          <a:bodyPr/>
          <a:lstStyle/>
          <a:p>
            <a:r>
              <a:rPr lang="en-US" dirty="0">
                <a:solidFill>
                  <a:schemeClr val="bg1"/>
                </a:solidFill>
                <a:latin typeface="Georgia" panose="02040502050405020303" pitchFamily="18" charset="0"/>
              </a:rPr>
              <a:t>Panel </a:t>
            </a:r>
            <a:r>
              <a:rPr lang="en-US" dirty="0" smtClean="0">
                <a:solidFill>
                  <a:schemeClr val="bg1"/>
                </a:solidFill>
                <a:latin typeface="Georgia" panose="02040502050405020303" pitchFamily="18" charset="0"/>
              </a:rPr>
              <a:t>Discussion</a:t>
            </a:r>
            <a:endParaRPr lang="en-US" dirty="0">
              <a:solidFill>
                <a:schemeClr val="bg1"/>
              </a:solidFill>
              <a:latin typeface="Georgia" panose="02040502050405020303" pitchFamily="18" charset="0"/>
            </a:endParaRPr>
          </a:p>
        </p:txBody>
      </p:sp>
      <p:sp>
        <p:nvSpPr>
          <p:cNvPr id="7" name="Slide Number Placeholder 4"/>
          <p:cNvSpPr>
            <a:spLocks noGrp="1"/>
          </p:cNvSpPr>
          <p:nvPr>
            <p:ph type="sldNum" sz="quarter" idx="12"/>
          </p:nvPr>
        </p:nvSpPr>
        <p:spPr>
          <a:xfrm>
            <a:off x="6553200" y="6356350"/>
            <a:ext cx="2133600" cy="365125"/>
          </a:xfrm>
        </p:spPr>
        <p:txBody>
          <a:bodyPr/>
          <a:lstStyle/>
          <a:p>
            <a:r>
              <a:rPr lang="en-US" dirty="0" smtClean="0"/>
              <a:t>13</a:t>
            </a:r>
            <a:endParaRPr lang="en-US" dirty="0"/>
          </a:p>
        </p:txBody>
      </p:sp>
    </p:spTree>
    <p:extLst>
      <p:ext uri="{BB962C8B-B14F-4D97-AF65-F5344CB8AC3E}">
        <p14:creationId xmlns:p14="http://schemas.microsoft.com/office/powerpoint/2010/main" val="1120139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4724400"/>
            <a:ext cx="9163050" cy="2133600"/>
          </a:xfrm>
          <a:prstGeom prst="rect">
            <a:avLst/>
          </a:prstGeom>
        </p:spPr>
      </p:pic>
      <p:cxnSp>
        <p:nvCxnSpPr>
          <p:cNvPr id="4" name="Straight Connector 3"/>
          <p:cNvCxnSpPr/>
          <p:nvPr/>
        </p:nvCxnSpPr>
        <p:spPr>
          <a:xfrm>
            <a:off x="0" y="4724400"/>
            <a:ext cx="9144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3200400" y="3585633"/>
            <a:ext cx="2743200" cy="67733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solidFill>
                <a:schemeClr val="bg1"/>
              </a:solidFill>
              <a:latin typeface="Georgia" panose="02040502050405020303" pitchFamily="18" charset="0"/>
            </a:endParaRPr>
          </a:p>
        </p:txBody>
      </p:sp>
      <p:sp>
        <p:nvSpPr>
          <p:cNvPr id="9" name="Title 8"/>
          <p:cNvSpPr>
            <a:spLocks noGrp="1"/>
          </p:cNvSpPr>
          <p:nvPr>
            <p:ph type="ctrTitle"/>
          </p:nvPr>
        </p:nvSpPr>
        <p:spPr>
          <a:xfrm>
            <a:off x="685800" y="914400"/>
            <a:ext cx="7772400" cy="1470025"/>
          </a:xfrm>
        </p:spPr>
        <p:txBody>
          <a:bodyPr/>
          <a:lstStyle/>
          <a:p>
            <a:r>
              <a:rPr lang="en-US" dirty="0">
                <a:solidFill>
                  <a:schemeClr val="bg1"/>
                </a:solidFill>
                <a:latin typeface="Georgia" panose="02040502050405020303" pitchFamily="18" charset="0"/>
              </a:rPr>
              <a:t>Gaining Management Buy-in</a:t>
            </a:r>
          </a:p>
        </p:txBody>
      </p:sp>
      <p:sp>
        <p:nvSpPr>
          <p:cNvPr id="10" name="Subtitle 9"/>
          <p:cNvSpPr>
            <a:spLocks noGrp="1"/>
          </p:cNvSpPr>
          <p:nvPr>
            <p:ph type="subTitle" idx="1"/>
          </p:nvPr>
        </p:nvSpPr>
        <p:spPr>
          <a:xfrm>
            <a:off x="1371600" y="2670175"/>
            <a:ext cx="6400800" cy="1752600"/>
          </a:xfrm>
        </p:spPr>
        <p:txBody>
          <a:bodyPr/>
          <a:lstStyle/>
          <a:p>
            <a:r>
              <a:rPr lang="en-US" dirty="0">
                <a:solidFill>
                  <a:schemeClr val="bg1"/>
                </a:solidFill>
                <a:latin typeface="Georgia" panose="02040502050405020303" pitchFamily="18" charset="0"/>
              </a:rPr>
              <a:t>Panel </a:t>
            </a:r>
            <a:r>
              <a:rPr lang="en-US" dirty="0" smtClean="0">
                <a:solidFill>
                  <a:schemeClr val="bg1"/>
                </a:solidFill>
                <a:latin typeface="Georgia" panose="02040502050405020303" pitchFamily="18" charset="0"/>
              </a:rPr>
              <a:t>Discussion</a:t>
            </a:r>
            <a:endParaRPr lang="en-US" dirty="0">
              <a:solidFill>
                <a:schemeClr val="bg1"/>
              </a:solidFill>
              <a:latin typeface="Georgia" panose="02040502050405020303" pitchFamily="18" charset="0"/>
            </a:endParaRPr>
          </a:p>
        </p:txBody>
      </p:sp>
      <p:sp>
        <p:nvSpPr>
          <p:cNvPr id="7" name="Slide Number Placeholder 4"/>
          <p:cNvSpPr>
            <a:spLocks noGrp="1"/>
          </p:cNvSpPr>
          <p:nvPr>
            <p:ph type="sldNum" sz="quarter" idx="12"/>
          </p:nvPr>
        </p:nvSpPr>
        <p:spPr>
          <a:xfrm>
            <a:off x="6553200" y="6356350"/>
            <a:ext cx="2133600" cy="365125"/>
          </a:xfrm>
        </p:spPr>
        <p:txBody>
          <a:bodyPr/>
          <a:lstStyle/>
          <a:p>
            <a:r>
              <a:rPr lang="en-US" dirty="0" smtClean="0"/>
              <a:t>14</a:t>
            </a:r>
            <a:endParaRPr lang="en-US" dirty="0"/>
          </a:p>
        </p:txBody>
      </p:sp>
    </p:spTree>
    <p:extLst>
      <p:ext uri="{BB962C8B-B14F-4D97-AF65-F5344CB8AC3E}">
        <p14:creationId xmlns:p14="http://schemas.microsoft.com/office/powerpoint/2010/main" val="2661772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4724400"/>
            <a:ext cx="9163050" cy="2133600"/>
          </a:xfrm>
          <a:prstGeom prst="rect">
            <a:avLst/>
          </a:prstGeom>
        </p:spPr>
      </p:pic>
      <p:cxnSp>
        <p:nvCxnSpPr>
          <p:cNvPr id="4" name="Straight Connector 3"/>
          <p:cNvCxnSpPr/>
          <p:nvPr/>
        </p:nvCxnSpPr>
        <p:spPr>
          <a:xfrm>
            <a:off x="0" y="4724400"/>
            <a:ext cx="9144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3200400" y="3585633"/>
            <a:ext cx="2743200" cy="67733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solidFill>
                <a:schemeClr val="bg1"/>
              </a:solidFill>
              <a:latin typeface="Georgia" panose="02040502050405020303" pitchFamily="18" charset="0"/>
            </a:endParaRPr>
          </a:p>
        </p:txBody>
      </p:sp>
      <p:sp>
        <p:nvSpPr>
          <p:cNvPr id="9" name="Title 8"/>
          <p:cNvSpPr>
            <a:spLocks noGrp="1"/>
          </p:cNvSpPr>
          <p:nvPr>
            <p:ph type="ctrTitle"/>
          </p:nvPr>
        </p:nvSpPr>
        <p:spPr>
          <a:xfrm>
            <a:off x="685800" y="914400"/>
            <a:ext cx="7772400" cy="1470025"/>
          </a:xfrm>
        </p:spPr>
        <p:txBody>
          <a:bodyPr/>
          <a:lstStyle/>
          <a:p>
            <a:r>
              <a:rPr lang="en-US" dirty="0">
                <a:solidFill>
                  <a:schemeClr val="bg1"/>
                </a:solidFill>
                <a:latin typeface="Georgia" panose="02040502050405020303" pitchFamily="18" charset="0"/>
              </a:rPr>
              <a:t>Implementing A Solution</a:t>
            </a:r>
          </a:p>
        </p:txBody>
      </p:sp>
      <p:sp>
        <p:nvSpPr>
          <p:cNvPr id="10" name="Subtitle 9"/>
          <p:cNvSpPr>
            <a:spLocks noGrp="1"/>
          </p:cNvSpPr>
          <p:nvPr>
            <p:ph type="subTitle" idx="1"/>
          </p:nvPr>
        </p:nvSpPr>
        <p:spPr>
          <a:xfrm>
            <a:off x="1371600" y="2670175"/>
            <a:ext cx="6400800" cy="1752600"/>
          </a:xfrm>
        </p:spPr>
        <p:txBody>
          <a:bodyPr/>
          <a:lstStyle/>
          <a:p>
            <a:r>
              <a:rPr lang="en-US" dirty="0">
                <a:solidFill>
                  <a:schemeClr val="bg1"/>
                </a:solidFill>
                <a:latin typeface="Georgia" panose="02040502050405020303" pitchFamily="18" charset="0"/>
              </a:rPr>
              <a:t>Panel </a:t>
            </a:r>
            <a:r>
              <a:rPr lang="en-US" dirty="0" smtClean="0">
                <a:solidFill>
                  <a:schemeClr val="bg1"/>
                </a:solidFill>
                <a:latin typeface="Georgia" panose="02040502050405020303" pitchFamily="18" charset="0"/>
              </a:rPr>
              <a:t>Discussion</a:t>
            </a:r>
            <a:endParaRPr lang="en-US" dirty="0">
              <a:solidFill>
                <a:schemeClr val="bg1"/>
              </a:solidFill>
              <a:latin typeface="Georgia" panose="02040502050405020303" pitchFamily="18" charset="0"/>
            </a:endParaRPr>
          </a:p>
        </p:txBody>
      </p:sp>
      <p:sp>
        <p:nvSpPr>
          <p:cNvPr id="7" name="Slide Number Placeholder 4"/>
          <p:cNvSpPr>
            <a:spLocks noGrp="1"/>
          </p:cNvSpPr>
          <p:nvPr>
            <p:ph type="sldNum" sz="quarter" idx="12"/>
          </p:nvPr>
        </p:nvSpPr>
        <p:spPr>
          <a:xfrm>
            <a:off x="6553200" y="6356350"/>
            <a:ext cx="2133600" cy="365125"/>
          </a:xfrm>
        </p:spPr>
        <p:txBody>
          <a:bodyPr/>
          <a:lstStyle/>
          <a:p>
            <a:r>
              <a:rPr lang="en-US" dirty="0" smtClean="0"/>
              <a:t>15</a:t>
            </a:r>
            <a:endParaRPr lang="en-US" dirty="0"/>
          </a:p>
        </p:txBody>
      </p:sp>
    </p:spTree>
    <p:extLst>
      <p:ext uri="{BB962C8B-B14F-4D97-AF65-F5344CB8AC3E}">
        <p14:creationId xmlns:p14="http://schemas.microsoft.com/office/powerpoint/2010/main" val="3375036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4724400"/>
            <a:ext cx="9163050" cy="2133600"/>
          </a:xfrm>
          <a:prstGeom prst="rect">
            <a:avLst/>
          </a:prstGeom>
        </p:spPr>
      </p:pic>
      <p:cxnSp>
        <p:nvCxnSpPr>
          <p:cNvPr id="4" name="Straight Connector 3"/>
          <p:cNvCxnSpPr/>
          <p:nvPr/>
        </p:nvCxnSpPr>
        <p:spPr>
          <a:xfrm>
            <a:off x="0" y="4724400"/>
            <a:ext cx="9144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3200400" y="3585633"/>
            <a:ext cx="2743200" cy="67733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solidFill>
                <a:schemeClr val="bg1"/>
              </a:solidFill>
              <a:latin typeface="Georgia" panose="02040502050405020303" pitchFamily="18" charset="0"/>
            </a:endParaRPr>
          </a:p>
        </p:txBody>
      </p:sp>
      <p:sp>
        <p:nvSpPr>
          <p:cNvPr id="9" name="Title 8"/>
          <p:cNvSpPr>
            <a:spLocks noGrp="1"/>
          </p:cNvSpPr>
          <p:nvPr>
            <p:ph type="ctrTitle"/>
          </p:nvPr>
        </p:nvSpPr>
        <p:spPr>
          <a:xfrm>
            <a:off x="685800" y="914400"/>
            <a:ext cx="7772400" cy="1470025"/>
          </a:xfrm>
        </p:spPr>
        <p:txBody>
          <a:bodyPr/>
          <a:lstStyle/>
          <a:p>
            <a:r>
              <a:rPr lang="en-US" dirty="0">
                <a:solidFill>
                  <a:schemeClr val="bg1"/>
                </a:solidFill>
                <a:latin typeface="Georgia" panose="02040502050405020303" pitchFamily="18" charset="0"/>
              </a:rPr>
              <a:t>Next Steps</a:t>
            </a:r>
          </a:p>
        </p:txBody>
      </p:sp>
      <p:sp>
        <p:nvSpPr>
          <p:cNvPr id="10" name="Subtitle 9"/>
          <p:cNvSpPr>
            <a:spLocks noGrp="1"/>
          </p:cNvSpPr>
          <p:nvPr>
            <p:ph type="subTitle" idx="1"/>
          </p:nvPr>
        </p:nvSpPr>
        <p:spPr>
          <a:xfrm>
            <a:off x="1371600" y="2670175"/>
            <a:ext cx="6400800" cy="1752600"/>
          </a:xfrm>
        </p:spPr>
        <p:txBody>
          <a:bodyPr/>
          <a:lstStyle/>
          <a:p>
            <a:r>
              <a:rPr lang="en-US" dirty="0">
                <a:solidFill>
                  <a:schemeClr val="bg1"/>
                </a:solidFill>
                <a:latin typeface="Georgia" panose="02040502050405020303" pitchFamily="18" charset="0"/>
              </a:rPr>
              <a:t>Go-forward considerations</a:t>
            </a:r>
          </a:p>
        </p:txBody>
      </p:sp>
      <p:sp>
        <p:nvSpPr>
          <p:cNvPr id="7" name="Slide Number Placeholder 4"/>
          <p:cNvSpPr>
            <a:spLocks noGrp="1"/>
          </p:cNvSpPr>
          <p:nvPr>
            <p:ph type="sldNum" sz="quarter" idx="12"/>
          </p:nvPr>
        </p:nvSpPr>
        <p:spPr>
          <a:xfrm>
            <a:off x="6553200" y="6356350"/>
            <a:ext cx="2133600" cy="365125"/>
          </a:xfrm>
        </p:spPr>
        <p:txBody>
          <a:bodyPr/>
          <a:lstStyle/>
          <a:p>
            <a:r>
              <a:rPr lang="en-US" dirty="0" smtClean="0"/>
              <a:t>16</a:t>
            </a:r>
            <a:endParaRPr lang="en-US" dirty="0"/>
          </a:p>
        </p:txBody>
      </p:sp>
    </p:spTree>
    <p:extLst>
      <p:ext uri="{BB962C8B-B14F-4D97-AF65-F5344CB8AC3E}">
        <p14:creationId xmlns:p14="http://schemas.microsoft.com/office/powerpoint/2010/main" val="1470927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a:off x="1005175" y="1691459"/>
            <a:ext cx="3570524" cy="1097280"/>
            <a:chOff x="1268006" y="1184918"/>
            <a:chExt cx="5558341" cy="781518"/>
          </a:xfrm>
        </p:grpSpPr>
        <p:sp>
          <p:nvSpPr>
            <p:cNvPr id="16" name="AutoShape 16"/>
            <p:cNvSpPr>
              <a:spLocks/>
            </p:cNvSpPr>
            <p:nvPr/>
          </p:nvSpPr>
          <p:spPr bwMode="auto">
            <a:xfrm>
              <a:off x="1268006" y="1184918"/>
              <a:ext cx="5548342" cy="781518"/>
            </a:xfrm>
            <a:prstGeom prst="roundRect">
              <a:avLst/>
            </a:prstGeom>
            <a:solidFill>
              <a:srgbClr val="F89D1F"/>
            </a:solidFill>
            <a:ln w="9525" cap="flat" cmpd="sng">
              <a:noFill/>
              <a:prstDash val="solid"/>
              <a:miter lim="0"/>
              <a:headEnd/>
              <a:tailEnd/>
            </a:ln>
            <a:effectLst/>
          </p:spPr>
          <p:txBody>
            <a:bodyPr lIns="54186" tIns="54186" rIns="54186" bIns="54186" anchor="t" anchorCtr="0"/>
            <a:lstStyle/>
            <a:p>
              <a:endParaRPr lang="en-US" sz="800" dirty="0">
                <a:cs typeface="Arial" panose="020B0604020202020204" pitchFamily="34" charset="0"/>
              </a:endParaRPr>
            </a:p>
          </p:txBody>
        </p:sp>
        <p:sp>
          <p:nvSpPr>
            <p:cNvPr id="17" name="Rectangle 18"/>
            <p:cNvSpPr>
              <a:spLocks/>
            </p:cNvSpPr>
            <p:nvPr/>
          </p:nvSpPr>
          <p:spPr bwMode="auto">
            <a:xfrm>
              <a:off x="1817991" y="1192625"/>
              <a:ext cx="5008356" cy="763831"/>
            </a:xfrm>
            <a:prstGeom prst="roundRect">
              <a:avLst/>
            </a:prstGeom>
            <a:noFill/>
            <a:ln w="12700" cap="flat" cmpd="sng">
              <a:noFill/>
              <a:prstDash val="solid"/>
              <a:miter lim="0"/>
              <a:headEnd/>
              <a:tailEnd/>
            </a:ln>
            <a:effectLst/>
          </p:spPr>
          <p:txBody>
            <a:bodyPr lIns="0" tIns="0" rIns="0" bIns="0" anchor="t" anchorCtr="0">
              <a:noAutofit/>
            </a:bodyPr>
            <a:lstStyle/>
            <a:p>
              <a:pPr defTabSz="975122">
                <a:spcAft>
                  <a:spcPts val="300"/>
                </a:spcAft>
              </a:pPr>
              <a:r>
                <a:rPr lang="en-US" sz="1100" b="1" dirty="0" smtClean="0">
                  <a:solidFill>
                    <a:schemeClr val="bg1"/>
                  </a:solidFill>
                  <a:ea typeface="Helvetica" charset="0"/>
                  <a:cs typeface="Arial" panose="020B0604020202020204" pitchFamily="34" charset="0"/>
                  <a:sym typeface="Helvetica" charset="0"/>
                </a:rPr>
                <a:t>Employee</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How can I better understand my awards and my tax liability?</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How does moving abroad affect my awards?</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Why can’t the process for exercising options and selling stock be straightforward</a:t>
              </a:r>
              <a:r>
                <a:rPr lang="en-US" sz="1050" dirty="0" smtClean="0">
                  <a:solidFill>
                    <a:schemeClr val="bg1"/>
                  </a:solidFill>
                  <a:cs typeface="Univers 45 Light"/>
                </a:rPr>
                <a:t>?</a:t>
              </a:r>
              <a:endParaRPr lang="en-US" sz="1050" dirty="0">
                <a:solidFill>
                  <a:schemeClr val="bg1"/>
                </a:solidFill>
                <a:cs typeface="Univers 45 Light"/>
              </a:endParaRPr>
            </a:p>
          </p:txBody>
        </p:sp>
        <p:sp>
          <p:nvSpPr>
            <p:cNvPr id="30" name="Rectangle 29"/>
            <p:cNvSpPr/>
            <p:nvPr/>
          </p:nvSpPr>
          <p:spPr>
            <a:xfrm>
              <a:off x="1911135" y="1352075"/>
              <a:ext cx="4908417" cy="531965"/>
            </a:xfrm>
            <a:prstGeom prst="roundRect">
              <a:avLst/>
            </a:prstGeom>
          </p:spPr>
          <p:txBody>
            <a:bodyPr wrap="square" lIns="0" tIns="0" rIns="0" bIns="0" anchor="t" anchorCtr="0">
              <a:noAutofit/>
            </a:bodyPr>
            <a:lstStyle/>
            <a:p>
              <a:pPr marL="98249" lvl="2" indent="-98249" fontAlgn="base">
                <a:lnSpc>
                  <a:spcPct val="90000"/>
                </a:lnSpc>
                <a:buSzPct val="100000"/>
                <a:buFont typeface="Arial" pitchFamily="34" charset="0"/>
                <a:buChar char="•"/>
                <a:defRPr/>
              </a:pPr>
              <a:endParaRPr lang="en-US" sz="1050" dirty="0">
                <a:solidFill>
                  <a:srgbClr val="FFFFFF"/>
                </a:solidFill>
                <a:cs typeface="Univers 45 Light"/>
              </a:endParaRPr>
            </a:p>
          </p:txBody>
        </p:sp>
      </p:grpSp>
      <p:sp>
        <p:nvSpPr>
          <p:cNvPr id="27" name="Rectangle 38"/>
          <p:cNvSpPr>
            <a:spLocks/>
          </p:cNvSpPr>
          <p:nvPr/>
        </p:nvSpPr>
        <p:spPr bwMode="auto">
          <a:xfrm>
            <a:off x="5007381" y="2494092"/>
            <a:ext cx="1022634" cy="432851"/>
          </a:xfrm>
          <a:prstGeom prst="rect">
            <a:avLst/>
          </a:prstGeom>
          <a:noFill/>
          <a:ln w="12700" cap="flat" cmpd="sng">
            <a:noFill/>
            <a:prstDash val="solid"/>
            <a:miter lim="0"/>
            <a:headEnd/>
            <a:tailEnd/>
          </a:ln>
          <a:effectLst/>
        </p:spPr>
        <p:txBody>
          <a:bodyPr lIns="0" tIns="0" rIns="0" bIns="0"/>
          <a:lstStyle/>
          <a:p>
            <a:pPr defTabSz="975122"/>
            <a:endParaRPr lang="en-US" sz="500" dirty="0">
              <a:cs typeface="Arial" panose="020B0604020202020204" pitchFamily="34" charset="0"/>
              <a:sym typeface="Arial" pitchFamily="34" charset="0"/>
            </a:endParaRPr>
          </a:p>
        </p:txBody>
      </p:sp>
      <p:sp>
        <p:nvSpPr>
          <p:cNvPr id="41" name="Rectangle 29"/>
          <p:cNvSpPr>
            <a:spLocks/>
          </p:cNvSpPr>
          <p:nvPr/>
        </p:nvSpPr>
        <p:spPr bwMode="auto">
          <a:xfrm>
            <a:off x="5176380" y="3918141"/>
            <a:ext cx="1867061" cy="536118"/>
          </a:xfrm>
          <a:prstGeom prst="rect">
            <a:avLst/>
          </a:prstGeom>
          <a:noFill/>
          <a:ln w="12700" cap="flat" cmpd="sng">
            <a:noFill/>
            <a:prstDash val="solid"/>
            <a:miter lim="0"/>
            <a:headEnd/>
            <a:tailEnd/>
          </a:ln>
          <a:effectLst/>
        </p:spPr>
        <p:txBody>
          <a:bodyPr lIns="0" tIns="0" rIns="0" bIns="0"/>
          <a:lstStyle/>
          <a:p>
            <a:pPr defTabSz="975122"/>
            <a:endParaRPr lang="en-US" sz="500" dirty="0">
              <a:cs typeface="Arial" panose="020B0604020202020204" pitchFamily="34" charset="0"/>
            </a:endParaRPr>
          </a:p>
        </p:txBody>
      </p:sp>
      <p:grpSp>
        <p:nvGrpSpPr>
          <p:cNvPr id="5" name="Group 4"/>
          <p:cNvGrpSpPr/>
          <p:nvPr/>
        </p:nvGrpSpPr>
        <p:grpSpPr>
          <a:xfrm>
            <a:off x="1003116" y="2890738"/>
            <a:ext cx="3572584" cy="1097280"/>
            <a:chOff x="740290" y="2561192"/>
            <a:chExt cx="2061106" cy="739310"/>
          </a:xfrm>
        </p:grpSpPr>
        <p:sp>
          <p:nvSpPr>
            <p:cNvPr id="22" name="AutoShape 24"/>
            <p:cNvSpPr>
              <a:spLocks/>
            </p:cNvSpPr>
            <p:nvPr/>
          </p:nvSpPr>
          <p:spPr bwMode="auto">
            <a:xfrm>
              <a:off x="740290" y="2561192"/>
              <a:ext cx="2057400" cy="739310"/>
            </a:xfrm>
            <a:prstGeom prst="roundRect">
              <a:avLst/>
            </a:prstGeom>
            <a:solidFill>
              <a:srgbClr val="127B9B"/>
            </a:solidFill>
            <a:ln w="9525" cap="flat" cmpd="sng">
              <a:noFill/>
              <a:prstDash val="solid"/>
              <a:miter lim="0"/>
              <a:headEnd/>
              <a:tailEnd/>
            </a:ln>
            <a:effectLst/>
          </p:spPr>
          <p:txBody>
            <a:bodyPr lIns="54186" tIns="54186" rIns="54186" bIns="54186" anchor="t" anchorCtr="0"/>
            <a:lstStyle/>
            <a:p>
              <a:endParaRPr lang="en-US" sz="800" dirty="0">
                <a:cs typeface="Arial" panose="020B0604020202020204" pitchFamily="34" charset="0"/>
              </a:endParaRPr>
            </a:p>
          </p:txBody>
        </p:sp>
        <p:sp>
          <p:nvSpPr>
            <p:cNvPr id="23" name="Rectangle 26"/>
            <p:cNvSpPr>
              <a:spLocks/>
            </p:cNvSpPr>
            <p:nvPr/>
          </p:nvSpPr>
          <p:spPr bwMode="auto">
            <a:xfrm>
              <a:off x="945302" y="2561192"/>
              <a:ext cx="1856094" cy="739310"/>
            </a:xfrm>
            <a:prstGeom prst="roundRect">
              <a:avLst/>
            </a:prstGeom>
            <a:noFill/>
            <a:ln w="12700" cap="flat" cmpd="sng">
              <a:noFill/>
              <a:prstDash val="solid"/>
              <a:miter lim="0"/>
              <a:headEnd/>
              <a:tailEnd/>
            </a:ln>
            <a:effectLst/>
          </p:spPr>
          <p:txBody>
            <a:bodyPr lIns="0" tIns="0" rIns="0" bIns="0" anchor="t" anchorCtr="0">
              <a:noAutofit/>
            </a:bodyPr>
            <a:lstStyle/>
            <a:p>
              <a:pPr defTabSz="975122">
                <a:spcAft>
                  <a:spcPts val="300"/>
                </a:spcAft>
              </a:pPr>
              <a:r>
                <a:rPr lang="en-US" sz="1100" b="1" dirty="0" smtClean="0">
                  <a:solidFill>
                    <a:schemeClr val="bg1"/>
                  </a:solidFill>
                  <a:ea typeface="Helvetica" charset="0"/>
                  <a:cs typeface="Arial" panose="020B0604020202020204" pitchFamily="34" charset="0"/>
                  <a:sym typeface="Helvetica" charset="0"/>
                </a:rPr>
                <a:t>HR</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How do I maintain accurate, timely data?</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Are our equity programs helping us acquire and retain talent around the world?</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Can I reduce manual processing? Can I outsource equity administration and still maintain control over it</a:t>
              </a:r>
              <a:r>
                <a:rPr lang="en-US" sz="1050" dirty="0" smtClean="0">
                  <a:solidFill>
                    <a:schemeClr val="bg1"/>
                  </a:solidFill>
                  <a:cs typeface="Univers 45 Light"/>
                </a:rPr>
                <a:t>?</a:t>
              </a:r>
              <a:endParaRPr lang="en-US" sz="1100" b="1" dirty="0">
                <a:solidFill>
                  <a:schemeClr val="bg1"/>
                </a:solidFill>
                <a:cs typeface="Arial" panose="020B0604020202020204" pitchFamily="34" charset="0"/>
              </a:endParaRPr>
            </a:p>
          </p:txBody>
        </p:sp>
        <p:sp>
          <p:nvSpPr>
            <p:cNvPr id="33" name="Rectangle 32"/>
            <p:cNvSpPr/>
            <p:nvPr/>
          </p:nvSpPr>
          <p:spPr>
            <a:xfrm>
              <a:off x="987474" y="2701686"/>
              <a:ext cx="1804434" cy="429277"/>
            </a:xfrm>
            <a:prstGeom prst="roundRect">
              <a:avLst/>
            </a:prstGeom>
          </p:spPr>
          <p:txBody>
            <a:bodyPr wrap="square" lIns="0" tIns="0" rIns="0" bIns="0" anchor="t" anchorCtr="0">
              <a:noAutofit/>
            </a:bodyPr>
            <a:lstStyle/>
            <a:p>
              <a:pPr marL="98249" lvl="2" indent="-98249" fontAlgn="base">
                <a:lnSpc>
                  <a:spcPct val="90000"/>
                </a:lnSpc>
                <a:buSzPct val="100000"/>
                <a:buFont typeface="Arial" pitchFamily="34" charset="0"/>
                <a:buChar char="•"/>
                <a:defRPr/>
              </a:pPr>
              <a:endParaRPr lang="en-US" sz="1050" dirty="0">
                <a:solidFill>
                  <a:srgbClr val="FFFFFF"/>
                </a:solidFill>
                <a:cs typeface="Univers 45 Light"/>
              </a:endParaRPr>
            </a:p>
          </p:txBody>
        </p:sp>
      </p:grpSp>
      <p:sp>
        <p:nvSpPr>
          <p:cNvPr id="6" name="Title 1"/>
          <p:cNvSpPr>
            <a:spLocks noGrp="1"/>
          </p:cNvSpPr>
          <p:nvPr>
            <p:ph type="title"/>
          </p:nvPr>
        </p:nvSpPr>
        <p:spPr/>
        <p:txBody>
          <a:bodyPr>
            <a:normAutofit fontScale="90000"/>
          </a:bodyPr>
          <a:lstStyle/>
          <a:p>
            <a:r>
              <a:rPr lang="en-US" dirty="0" smtClean="0">
                <a:solidFill>
                  <a:schemeClr val="bg1"/>
                </a:solidFill>
                <a:latin typeface="Georgia" panose="02040502050405020303" pitchFamily="18" charset="0"/>
              </a:rPr>
              <a:t>Key challenges – Project ownership and stakeholders</a:t>
            </a:r>
            <a:endParaRPr lang="en-US" dirty="0">
              <a:solidFill>
                <a:schemeClr val="bg1"/>
              </a:solidFill>
              <a:latin typeface="Georgia" panose="02040502050405020303" pitchFamily="18" charset="0"/>
            </a:endParaRPr>
          </a:p>
        </p:txBody>
      </p:sp>
      <p:grpSp>
        <p:nvGrpSpPr>
          <p:cNvPr id="48" name="Group 47"/>
          <p:cNvGrpSpPr/>
          <p:nvPr/>
        </p:nvGrpSpPr>
        <p:grpSpPr>
          <a:xfrm>
            <a:off x="1003116" y="5303519"/>
            <a:ext cx="3566160" cy="1097280"/>
            <a:chOff x="3646643" y="3713105"/>
            <a:chExt cx="2057400" cy="794555"/>
          </a:xfrm>
        </p:grpSpPr>
        <p:sp>
          <p:nvSpPr>
            <p:cNvPr id="38" name="AutoShape 37"/>
            <p:cNvSpPr>
              <a:spLocks/>
            </p:cNvSpPr>
            <p:nvPr/>
          </p:nvSpPr>
          <p:spPr bwMode="auto">
            <a:xfrm flipV="1">
              <a:off x="3646643" y="3713105"/>
              <a:ext cx="2057400" cy="794555"/>
            </a:xfrm>
            <a:prstGeom prst="roundRect">
              <a:avLst/>
            </a:prstGeom>
            <a:solidFill>
              <a:srgbClr val="127B9B"/>
            </a:solidFill>
            <a:ln w="9525" cap="flat" cmpd="sng">
              <a:noFill/>
              <a:prstDash val="solid"/>
              <a:miter lim="0"/>
              <a:headEnd/>
              <a:tailEnd/>
            </a:ln>
            <a:effectLst/>
          </p:spPr>
          <p:txBody>
            <a:bodyPr lIns="54186" tIns="54186" rIns="54186" bIns="54186" anchor="t" anchorCtr="0"/>
            <a:lstStyle/>
            <a:p>
              <a:endParaRPr lang="en-US" sz="800" b="1" dirty="0">
                <a:cs typeface="Arial" panose="020B0604020202020204" pitchFamily="34" charset="0"/>
              </a:endParaRPr>
            </a:p>
          </p:txBody>
        </p:sp>
        <p:sp>
          <p:nvSpPr>
            <p:cNvPr id="39" name="Rectangle 18"/>
            <p:cNvSpPr>
              <a:spLocks/>
            </p:cNvSpPr>
            <p:nvPr/>
          </p:nvSpPr>
          <p:spPr bwMode="auto">
            <a:xfrm>
              <a:off x="3855493" y="3719040"/>
              <a:ext cx="1847900" cy="788620"/>
            </a:xfrm>
            <a:prstGeom prst="roundRect">
              <a:avLst/>
            </a:prstGeom>
            <a:noFill/>
            <a:ln w="12700" cap="flat" cmpd="sng">
              <a:noFill/>
              <a:prstDash val="solid"/>
              <a:miter lim="0"/>
              <a:headEnd/>
              <a:tailEnd/>
            </a:ln>
            <a:effectLst/>
          </p:spPr>
          <p:txBody>
            <a:bodyPr lIns="0" tIns="0" rIns="0" bIns="0" anchor="t" anchorCtr="0">
              <a:noAutofit/>
            </a:bodyPr>
            <a:lstStyle/>
            <a:p>
              <a:pPr defTabSz="975122">
                <a:spcAft>
                  <a:spcPts val="300"/>
                </a:spcAft>
              </a:pPr>
              <a:r>
                <a:rPr lang="en-US" sz="1100" b="1" dirty="0">
                  <a:solidFill>
                    <a:schemeClr val="bg1"/>
                  </a:solidFill>
                  <a:ea typeface="Helvetica" charset="0"/>
                  <a:cs typeface="Arial" panose="020B0604020202020204" pitchFamily="34" charset="0"/>
                  <a:sym typeface="Helvetica" charset="0"/>
                </a:rPr>
                <a:t>Corp </a:t>
              </a:r>
              <a:r>
                <a:rPr lang="en-US" sz="1100" b="1" dirty="0" smtClean="0">
                  <a:solidFill>
                    <a:schemeClr val="bg1"/>
                  </a:solidFill>
                  <a:ea typeface="Helvetica" charset="0"/>
                  <a:cs typeface="Arial" panose="020B0604020202020204" pitchFamily="34" charset="0"/>
                  <a:sym typeface="Helvetica" charset="0"/>
                </a:rPr>
                <a:t>tax</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How do we secure appropriate deductions and credits?</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How do we handle multicountry combinations</a:t>
              </a:r>
              <a:r>
                <a:rPr lang="en-US" sz="1050" dirty="0" smtClean="0">
                  <a:solidFill>
                    <a:schemeClr val="bg1"/>
                  </a:solidFill>
                  <a:cs typeface="Univers 45 Light"/>
                </a:rPr>
                <a:t>?</a:t>
              </a:r>
              <a:endParaRPr lang="en-US" sz="1050" dirty="0">
                <a:solidFill>
                  <a:schemeClr val="bg1"/>
                </a:solidFill>
                <a:cs typeface="Univers 45 Light"/>
              </a:endParaRPr>
            </a:p>
          </p:txBody>
        </p:sp>
        <p:sp>
          <p:nvSpPr>
            <p:cNvPr id="40" name="Rectangle 39"/>
            <p:cNvSpPr/>
            <p:nvPr/>
          </p:nvSpPr>
          <p:spPr>
            <a:xfrm>
              <a:off x="3884582" y="3917746"/>
              <a:ext cx="1804435" cy="366879"/>
            </a:xfrm>
            <a:prstGeom prst="roundRect">
              <a:avLst/>
            </a:prstGeom>
          </p:spPr>
          <p:txBody>
            <a:bodyPr wrap="square" lIns="0" tIns="0" rIns="0" bIns="0" anchor="t" anchorCtr="0">
              <a:noAutofit/>
            </a:bodyPr>
            <a:lstStyle/>
            <a:p>
              <a:pPr marL="98249" lvl="2" indent="-98249" fontAlgn="base">
                <a:lnSpc>
                  <a:spcPct val="90000"/>
                </a:lnSpc>
                <a:buSzPct val="100000"/>
                <a:buFont typeface="Arial" pitchFamily="34" charset="0"/>
                <a:buChar char="•"/>
                <a:defRPr/>
              </a:pPr>
              <a:endParaRPr lang="en-US" sz="1050" dirty="0">
                <a:solidFill>
                  <a:srgbClr val="FFFFFF"/>
                </a:solidFill>
                <a:cs typeface="Univers 45 Light"/>
              </a:endParaRPr>
            </a:p>
          </p:txBody>
        </p:sp>
      </p:grpSp>
      <p:grpSp>
        <p:nvGrpSpPr>
          <p:cNvPr id="7" name="Group 6"/>
          <p:cNvGrpSpPr/>
          <p:nvPr/>
        </p:nvGrpSpPr>
        <p:grpSpPr>
          <a:xfrm>
            <a:off x="4724400" y="1692617"/>
            <a:ext cx="3566160" cy="1097280"/>
            <a:chOff x="3641040" y="1426821"/>
            <a:chExt cx="2057400" cy="914400"/>
          </a:xfrm>
        </p:grpSpPr>
        <p:sp>
          <p:nvSpPr>
            <p:cNvPr id="14" name="AutoShape 13"/>
            <p:cNvSpPr>
              <a:spLocks/>
            </p:cNvSpPr>
            <p:nvPr/>
          </p:nvSpPr>
          <p:spPr bwMode="auto">
            <a:xfrm>
              <a:off x="3641040" y="1426821"/>
              <a:ext cx="2057400" cy="914400"/>
            </a:xfrm>
            <a:prstGeom prst="roundRect">
              <a:avLst/>
            </a:prstGeom>
            <a:solidFill>
              <a:srgbClr val="127B9B"/>
            </a:solidFill>
            <a:ln w="9525" cap="flat" cmpd="sng">
              <a:noFill/>
              <a:prstDash val="solid"/>
              <a:miter lim="0"/>
              <a:headEnd/>
              <a:tailEnd/>
            </a:ln>
            <a:effectLst/>
          </p:spPr>
          <p:txBody>
            <a:bodyPr lIns="54186" tIns="54186" rIns="54186" bIns="54186" anchor="t" anchorCtr="0"/>
            <a:lstStyle/>
            <a:p>
              <a:endParaRPr lang="en-US" sz="800" dirty="0">
                <a:cs typeface="Arial" panose="020B0604020202020204" pitchFamily="34" charset="0"/>
              </a:endParaRPr>
            </a:p>
          </p:txBody>
        </p:sp>
        <p:sp>
          <p:nvSpPr>
            <p:cNvPr id="15" name="Rectangle 15"/>
            <p:cNvSpPr>
              <a:spLocks/>
            </p:cNvSpPr>
            <p:nvPr/>
          </p:nvSpPr>
          <p:spPr bwMode="auto">
            <a:xfrm>
              <a:off x="3899939" y="1434874"/>
              <a:ext cx="1795928" cy="905382"/>
            </a:xfrm>
            <a:prstGeom prst="roundRect">
              <a:avLst/>
            </a:prstGeom>
            <a:noFill/>
            <a:ln w="12700" cap="flat" cmpd="sng">
              <a:noFill/>
              <a:prstDash val="solid"/>
              <a:miter lim="0"/>
              <a:headEnd/>
              <a:tailEnd/>
            </a:ln>
            <a:effectLst/>
          </p:spPr>
          <p:txBody>
            <a:bodyPr lIns="0" tIns="0" rIns="0" bIns="0" anchor="t" anchorCtr="0">
              <a:noAutofit/>
            </a:bodyPr>
            <a:lstStyle/>
            <a:p>
              <a:pPr defTabSz="975122">
                <a:spcAft>
                  <a:spcPts val="300"/>
                </a:spcAft>
              </a:pPr>
              <a:r>
                <a:rPr lang="en-US" sz="1100" b="1" dirty="0" smtClean="0">
                  <a:solidFill>
                    <a:schemeClr val="bg1"/>
                  </a:solidFill>
                  <a:cs typeface="Arial" panose="020B0604020202020204" pitchFamily="34" charset="0"/>
                  <a:sym typeface="Helvetica" charset="0"/>
                </a:rPr>
                <a:t>IT</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How can our systems be scalable, and truly global?</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How can I ensure ironclad security and privacy, inside and outside our network?</a:t>
              </a:r>
            </a:p>
            <a:p>
              <a:pPr defTabSz="975122"/>
              <a:endParaRPr lang="en-US" sz="1100" b="1" dirty="0">
                <a:cs typeface="Arial" panose="020B0604020202020204" pitchFamily="34" charset="0"/>
              </a:endParaRPr>
            </a:p>
          </p:txBody>
        </p:sp>
        <p:sp>
          <p:nvSpPr>
            <p:cNvPr id="31" name="Rectangle 30"/>
            <p:cNvSpPr/>
            <p:nvPr/>
          </p:nvSpPr>
          <p:spPr>
            <a:xfrm>
              <a:off x="3936087" y="1650751"/>
              <a:ext cx="1714557" cy="380456"/>
            </a:xfrm>
            <a:prstGeom prst="roundRect">
              <a:avLst/>
            </a:prstGeom>
          </p:spPr>
          <p:txBody>
            <a:bodyPr wrap="square" lIns="0" tIns="0" rIns="0" bIns="0" anchor="t" anchorCtr="0">
              <a:noAutofit/>
            </a:bodyPr>
            <a:lstStyle/>
            <a:p>
              <a:pPr marL="98249" lvl="2" indent="-98249" fontAlgn="base">
                <a:lnSpc>
                  <a:spcPct val="90000"/>
                </a:lnSpc>
                <a:buSzPct val="100000"/>
                <a:buFont typeface="Arial" pitchFamily="34" charset="0"/>
                <a:buChar char="•"/>
                <a:defRPr/>
              </a:pPr>
              <a:endParaRPr lang="en-US" sz="1050" dirty="0">
                <a:solidFill>
                  <a:srgbClr val="FFFFFF"/>
                </a:solidFill>
                <a:cs typeface="Univers 45 Light"/>
              </a:endParaRPr>
            </a:p>
          </p:txBody>
        </p:sp>
      </p:grpSp>
      <p:grpSp>
        <p:nvGrpSpPr>
          <p:cNvPr id="47" name="Group 46"/>
          <p:cNvGrpSpPr/>
          <p:nvPr/>
        </p:nvGrpSpPr>
        <p:grpSpPr>
          <a:xfrm>
            <a:off x="4731408" y="4101228"/>
            <a:ext cx="3566160" cy="1097280"/>
            <a:chOff x="6395346" y="2523431"/>
            <a:chExt cx="2057400" cy="914400"/>
          </a:xfrm>
        </p:grpSpPr>
        <p:sp>
          <p:nvSpPr>
            <p:cNvPr id="12" name="AutoShape 9"/>
            <p:cNvSpPr>
              <a:spLocks/>
            </p:cNvSpPr>
            <p:nvPr/>
          </p:nvSpPr>
          <p:spPr bwMode="auto">
            <a:xfrm>
              <a:off x="6395346" y="2523431"/>
              <a:ext cx="2057400" cy="914400"/>
            </a:xfrm>
            <a:prstGeom prst="roundRect">
              <a:avLst/>
            </a:prstGeom>
            <a:solidFill>
              <a:srgbClr val="127B9B"/>
            </a:solidFill>
            <a:ln w="9525" cap="flat" cmpd="sng">
              <a:noFill/>
              <a:prstDash val="solid"/>
              <a:miter lim="0"/>
              <a:headEnd/>
              <a:tailEnd/>
            </a:ln>
            <a:effectLst/>
          </p:spPr>
          <p:txBody>
            <a:bodyPr lIns="54186" tIns="54186" rIns="54186" bIns="54186" anchor="t" anchorCtr="0"/>
            <a:lstStyle/>
            <a:p>
              <a:endParaRPr lang="en-US" sz="800" dirty="0">
                <a:cs typeface="Arial" panose="020B0604020202020204" pitchFamily="34" charset="0"/>
              </a:endParaRPr>
            </a:p>
          </p:txBody>
        </p:sp>
        <p:sp>
          <p:nvSpPr>
            <p:cNvPr id="28" name="Rectangle 39"/>
            <p:cNvSpPr>
              <a:spLocks/>
            </p:cNvSpPr>
            <p:nvPr/>
          </p:nvSpPr>
          <p:spPr bwMode="auto">
            <a:xfrm>
              <a:off x="6654715" y="2524089"/>
              <a:ext cx="1798031" cy="913739"/>
            </a:xfrm>
            <a:prstGeom prst="roundRect">
              <a:avLst/>
            </a:prstGeom>
            <a:noFill/>
            <a:ln w="12700" cap="flat" cmpd="sng">
              <a:noFill/>
              <a:prstDash val="solid"/>
              <a:miter lim="0"/>
              <a:headEnd/>
              <a:tailEnd/>
            </a:ln>
            <a:effectLst/>
          </p:spPr>
          <p:txBody>
            <a:bodyPr lIns="0" tIns="0" rIns="0" bIns="0" anchor="t" anchorCtr="0">
              <a:noAutofit/>
            </a:bodyPr>
            <a:lstStyle/>
            <a:p>
              <a:pPr defTabSz="975122">
                <a:spcAft>
                  <a:spcPts val="300"/>
                </a:spcAft>
              </a:pPr>
              <a:r>
                <a:rPr lang="en-US" sz="1100" b="1" dirty="0">
                  <a:solidFill>
                    <a:schemeClr val="bg1"/>
                  </a:solidFill>
                  <a:ea typeface="Helvetica" charset="0"/>
                  <a:cs typeface="Arial" panose="020B0604020202020204" pitchFamily="34" charset="0"/>
                  <a:sym typeface="Helvetica" charset="0"/>
                </a:rPr>
                <a:t>Business unit </a:t>
              </a:r>
              <a:r>
                <a:rPr lang="en-US" sz="1100" b="1" dirty="0" smtClean="0">
                  <a:solidFill>
                    <a:schemeClr val="bg1"/>
                  </a:solidFill>
                  <a:ea typeface="Helvetica" charset="0"/>
                  <a:cs typeface="Arial" panose="020B0604020202020204" pitchFamily="34" charset="0"/>
                  <a:sym typeface="Helvetica" charset="0"/>
                </a:rPr>
                <a:t>leaders</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How can I reward high performers and attract talent with equity?</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Are comp costs being allocated properly as employees move</a:t>
              </a:r>
              <a:r>
                <a:rPr lang="en-US" sz="1050" dirty="0" smtClean="0">
                  <a:solidFill>
                    <a:schemeClr val="bg1"/>
                  </a:solidFill>
                  <a:cs typeface="Univers 45 Light"/>
                </a:rPr>
                <a:t>?</a:t>
              </a:r>
              <a:endParaRPr lang="en-US" sz="1050" dirty="0">
                <a:solidFill>
                  <a:schemeClr val="bg1"/>
                </a:solidFill>
                <a:cs typeface="Univers 45 Light"/>
              </a:endParaRPr>
            </a:p>
          </p:txBody>
        </p:sp>
        <p:sp>
          <p:nvSpPr>
            <p:cNvPr id="34" name="Rectangle 33"/>
            <p:cNvSpPr/>
            <p:nvPr/>
          </p:nvSpPr>
          <p:spPr>
            <a:xfrm>
              <a:off x="6688965" y="2733330"/>
              <a:ext cx="1757165" cy="366879"/>
            </a:xfrm>
            <a:prstGeom prst="roundRect">
              <a:avLst/>
            </a:prstGeom>
          </p:spPr>
          <p:txBody>
            <a:bodyPr wrap="square" lIns="0" tIns="0" rIns="0" bIns="0" anchor="t" anchorCtr="0">
              <a:noAutofit/>
            </a:bodyPr>
            <a:lstStyle/>
            <a:p>
              <a:pPr marL="98249" lvl="2" indent="-98249" fontAlgn="base">
                <a:lnSpc>
                  <a:spcPct val="90000"/>
                </a:lnSpc>
                <a:buSzPct val="100000"/>
                <a:buFont typeface="Arial" pitchFamily="34" charset="0"/>
                <a:buChar char="•"/>
                <a:defRPr/>
              </a:pPr>
              <a:endParaRPr lang="en-US" sz="1050" dirty="0">
                <a:solidFill>
                  <a:srgbClr val="FFFFFF"/>
                </a:solidFill>
                <a:cs typeface="Univers 45 Light"/>
              </a:endParaRPr>
            </a:p>
          </p:txBody>
        </p:sp>
      </p:grpSp>
      <p:grpSp>
        <p:nvGrpSpPr>
          <p:cNvPr id="56" name="Group 55"/>
          <p:cNvGrpSpPr/>
          <p:nvPr/>
        </p:nvGrpSpPr>
        <p:grpSpPr>
          <a:xfrm>
            <a:off x="1014139" y="4101228"/>
            <a:ext cx="3566160" cy="1100080"/>
            <a:chOff x="1554326" y="3427626"/>
            <a:chExt cx="2057400" cy="759056"/>
          </a:xfrm>
        </p:grpSpPr>
        <p:sp>
          <p:nvSpPr>
            <p:cNvPr id="19" name="AutoShape 20"/>
            <p:cNvSpPr>
              <a:spLocks/>
            </p:cNvSpPr>
            <p:nvPr/>
          </p:nvSpPr>
          <p:spPr bwMode="auto">
            <a:xfrm>
              <a:off x="1554326" y="3429558"/>
              <a:ext cx="2057400" cy="757124"/>
            </a:xfrm>
            <a:prstGeom prst="roundRect">
              <a:avLst/>
            </a:prstGeom>
            <a:solidFill>
              <a:srgbClr val="F89D1F"/>
            </a:solidFill>
            <a:ln w="9525" cap="flat" cmpd="sng">
              <a:noFill/>
              <a:prstDash val="solid"/>
              <a:miter lim="0"/>
              <a:headEnd/>
              <a:tailEnd/>
            </a:ln>
            <a:effectLst/>
          </p:spPr>
          <p:txBody>
            <a:bodyPr lIns="54186" tIns="54186" rIns="54186" bIns="54186" anchor="t" anchorCtr="0"/>
            <a:lstStyle/>
            <a:p>
              <a:endParaRPr lang="en-US" sz="800" dirty="0">
                <a:cs typeface="Arial" panose="020B0604020202020204" pitchFamily="34" charset="0"/>
              </a:endParaRPr>
            </a:p>
          </p:txBody>
        </p:sp>
        <p:sp>
          <p:nvSpPr>
            <p:cNvPr id="20" name="Rectangle 22"/>
            <p:cNvSpPr>
              <a:spLocks/>
            </p:cNvSpPr>
            <p:nvPr/>
          </p:nvSpPr>
          <p:spPr bwMode="auto">
            <a:xfrm>
              <a:off x="1756817" y="3427626"/>
              <a:ext cx="1852255" cy="757122"/>
            </a:xfrm>
            <a:prstGeom prst="roundRect">
              <a:avLst/>
            </a:prstGeom>
            <a:noFill/>
            <a:ln w="12700" cap="flat" cmpd="sng">
              <a:noFill/>
              <a:prstDash val="solid"/>
              <a:miter lim="0"/>
              <a:headEnd/>
              <a:tailEnd/>
            </a:ln>
            <a:effectLst/>
          </p:spPr>
          <p:txBody>
            <a:bodyPr lIns="0" tIns="0" rIns="0" bIns="0" anchor="t" anchorCtr="0">
              <a:noAutofit/>
            </a:bodyPr>
            <a:lstStyle/>
            <a:p>
              <a:pPr defTabSz="975122">
                <a:spcAft>
                  <a:spcPts val="300"/>
                </a:spcAft>
              </a:pPr>
              <a:r>
                <a:rPr lang="en-US" sz="1100" b="1" dirty="0">
                  <a:solidFill>
                    <a:schemeClr val="bg1"/>
                  </a:solidFill>
                  <a:cs typeface="Arial" panose="020B0604020202020204" pitchFamily="34" charset="0"/>
                  <a:sym typeface="Helvetica" charset="0"/>
                </a:rPr>
                <a:t>Finance and </a:t>
              </a:r>
              <a:r>
                <a:rPr lang="en-US" sz="1100" b="1" dirty="0" smtClean="0">
                  <a:solidFill>
                    <a:schemeClr val="bg1"/>
                  </a:solidFill>
                  <a:cs typeface="Arial" panose="020B0604020202020204" pitchFamily="34" charset="0"/>
                  <a:sym typeface="Helvetica" charset="0"/>
                </a:rPr>
                <a:t>payroll</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What should we report and withhold, and when? </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Who is legally liable for remittances?</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How do we make sure we apply the right accounting treatment to awards?</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Are we making the right financial disclosures</a:t>
              </a:r>
              <a:r>
                <a:rPr lang="en-US" sz="1050" dirty="0" smtClean="0">
                  <a:solidFill>
                    <a:schemeClr val="bg1"/>
                  </a:solidFill>
                  <a:cs typeface="Univers 45 Light"/>
                </a:rPr>
                <a:t>?</a:t>
              </a:r>
              <a:endParaRPr lang="en-US" sz="1100" b="1" dirty="0">
                <a:solidFill>
                  <a:schemeClr val="bg1"/>
                </a:solidFill>
                <a:cs typeface="Arial" panose="020B0604020202020204" pitchFamily="34" charset="0"/>
              </a:endParaRPr>
            </a:p>
          </p:txBody>
        </p:sp>
        <p:sp>
          <p:nvSpPr>
            <p:cNvPr id="32" name="Rectangle 31"/>
            <p:cNvSpPr/>
            <p:nvPr/>
          </p:nvSpPr>
          <p:spPr>
            <a:xfrm>
              <a:off x="1803987" y="3601423"/>
              <a:ext cx="1800729" cy="456905"/>
            </a:xfrm>
            <a:prstGeom prst="roundRect">
              <a:avLst/>
            </a:prstGeom>
          </p:spPr>
          <p:txBody>
            <a:bodyPr wrap="square" lIns="0" tIns="0" rIns="0" bIns="0" anchor="t" anchorCtr="0">
              <a:noAutofit/>
            </a:bodyPr>
            <a:lstStyle/>
            <a:p>
              <a:pPr marL="98249" lvl="2" indent="-98249" fontAlgn="base">
                <a:lnSpc>
                  <a:spcPct val="90000"/>
                </a:lnSpc>
                <a:buSzPct val="100000"/>
                <a:buFont typeface="Arial" pitchFamily="34" charset="0"/>
                <a:buChar char="•"/>
                <a:defRPr/>
              </a:pPr>
              <a:endParaRPr lang="en-US" sz="1050" dirty="0">
                <a:solidFill>
                  <a:srgbClr val="FFFFFF"/>
                </a:solidFill>
                <a:cs typeface="Univers 45 Light"/>
              </a:endParaRPr>
            </a:p>
          </p:txBody>
        </p:sp>
      </p:grpSp>
      <p:grpSp>
        <p:nvGrpSpPr>
          <p:cNvPr id="54" name="Group 53"/>
          <p:cNvGrpSpPr/>
          <p:nvPr/>
        </p:nvGrpSpPr>
        <p:grpSpPr>
          <a:xfrm>
            <a:off x="4731408" y="2890736"/>
            <a:ext cx="3566160" cy="1106269"/>
            <a:chOff x="5669914" y="1656816"/>
            <a:chExt cx="2057400" cy="921891"/>
          </a:xfrm>
        </p:grpSpPr>
        <p:sp>
          <p:nvSpPr>
            <p:cNvPr id="26" name="AutoShape 37"/>
            <p:cNvSpPr>
              <a:spLocks/>
            </p:cNvSpPr>
            <p:nvPr/>
          </p:nvSpPr>
          <p:spPr bwMode="auto">
            <a:xfrm>
              <a:off x="5669914" y="1664307"/>
              <a:ext cx="2057400" cy="914400"/>
            </a:xfrm>
            <a:prstGeom prst="roundRect">
              <a:avLst/>
            </a:prstGeom>
            <a:solidFill>
              <a:srgbClr val="F89D1F"/>
            </a:solidFill>
            <a:ln w="9525" cap="flat" cmpd="sng">
              <a:noFill/>
              <a:prstDash val="solid"/>
              <a:miter lim="0"/>
              <a:headEnd/>
              <a:tailEnd/>
            </a:ln>
            <a:effectLst/>
          </p:spPr>
          <p:txBody>
            <a:bodyPr lIns="54186" tIns="54186" rIns="54186" bIns="54186" anchor="t" anchorCtr="0"/>
            <a:lstStyle/>
            <a:p>
              <a:r>
                <a:rPr lang="en-US" sz="800" b="1" dirty="0">
                  <a:cs typeface="Arial" panose="020B0604020202020204" pitchFamily="34" charset="0"/>
                </a:rPr>
                <a:t> </a:t>
              </a:r>
            </a:p>
          </p:txBody>
        </p:sp>
        <p:sp>
          <p:nvSpPr>
            <p:cNvPr id="35" name="Rectangle 15"/>
            <p:cNvSpPr>
              <a:spLocks/>
            </p:cNvSpPr>
            <p:nvPr/>
          </p:nvSpPr>
          <p:spPr bwMode="auto">
            <a:xfrm>
              <a:off x="5926629" y="1656816"/>
              <a:ext cx="1800685" cy="921233"/>
            </a:xfrm>
            <a:prstGeom prst="roundRect">
              <a:avLst/>
            </a:prstGeom>
            <a:noFill/>
            <a:ln w="12700" cap="flat" cmpd="sng">
              <a:noFill/>
              <a:prstDash val="solid"/>
              <a:miter lim="0"/>
              <a:headEnd/>
              <a:tailEnd/>
            </a:ln>
            <a:effectLst/>
          </p:spPr>
          <p:txBody>
            <a:bodyPr lIns="0" tIns="0" rIns="0" bIns="0" anchor="t" anchorCtr="0">
              <a:noAutofit/>
            </a:bodyPr>
            <a:lstStyle/>
            <a:p>
              <a:pPr defTabSz="975122">
                <a:spcAft>
                  <a:spcPts val="300"/>
                </a:spcAft>
              </a:pPr>
              <a:r>
                <a:rPr lang="en-US" sz="1100" b="1" dirty="0">
                  <a:solidFill>
                    <a:schemeClr val="bg1"/>
                  </a:solidFill>
                  <a:cs typeface="Arial" panose="020B0604020202020204" pitchFamily="34" charset="0"/>
                  <a:sym typeface="Helvetica" charset="0"/>
                </a:rPr>
                <a:t>Internal </a:t>
              </a:r>
              <a:r>
                <a:rPr lang="en-US" sz="1100" b="1" dirty="0" smtClean="0">
                  <a:solidFill>
                    <a:schemeClr val="bg1"/>
                  </a:solidFill>
                  <a:cs typeface="Arial" panose="020B0604020202020204" pitchFamily="34" charset="0"/>
                  <a:sym typeface="Helvetica" charset="0"/>
                </a:rPr>
                <a:t>audit</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Are we maintaining appropriate controls over equity grants?</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Are we creating a sufficient audit trail</a:t>
              </a:r>
              <a:r>
                <a:rPr lang="en-US" sz="1050" dirty="0" smtClean="0">
                  <a:solidFill>
                    <a:schemeClr val="bg1"/>
                  </a:solidFill>
                  <a:cs typeface="Univers 45 Light"/>
                </a:rPr>
                <a:t>?</a:t>
              </a:r>
              <a:endParaRPr lang="en-US" sz="1050" dirty="0">
                <a:solidFill>
                  <a:schemeClr val="bg1"/>
                </a:solidFill>
                <a:cs typeface="Univers 45 Light"/>
              </a:endParaRPr>
            </a:p>
          </p:txBody>
        </p:sp>
        <p:sp>
          <p:nvSpPr>
            <p:cNvPr id="36" name="Rectangle 35"/>
            <p:cNvSpPr/>
            <p:nvPr/>
          </p:nvSpPr>
          <p:spPr>
            <a:xfrm>
              <a:off x="5957821" y="1892779"/>
              <a:ext cx="1714558" cy="249412"/>
            </a:xfrm>
            <a:prstGeom prst="roundRect">
              <a:avLst/>
            </a:prstGeom>
          </p:spPr>
          <p:txBody>
            <a:bodyPr wrap="square" lIns="0" tIns="0" rIns="0" bIns="0" anchor="t" anchorCtr="0">
              <a:noAutofit/>
            </a:bodyPr>
            <a:lstStyle/>
            <a:p>
              <a:pPr marL="98249" lvl="2" indent="-98249" fontAlgn="base">
                <a:lnSpc>
                  <a:spcPct val="90000"/>
                </a:lnSpc>
                <a:buSzPct val="100000"/>
                <a:buFont typeface="Arial" pitchFamily="34" charset="0"/>
                <a:buChar char="•"/>
                <a:defRPr/>
              </a:pPr>
              <a:endParaRPr lang="en-US" sz="1050" dirty="0">
                <a:solidFill>
                  <a:srgbClr val="FFFFFF"/>
                </a:solidFill>
                <a:cs typeface="Univers 45 Light"/>
              </a:endParaRPr>
            </a:p>
          </p:txBody>
        </p:sp>
      </p:grpSp>
      <p:pic>
        <p:nvPicPr>
          <p:cNvPr id="11" name="Picture 7" descr="image23.png"/>
          <p:cNvPicPr>
            <a:picLocks noChangeAspect="1"/>
          </p:cNvPicPr>
          <p:nvPr/>
        </p:nvPicPr>
        <p:blipFill>
          <a:blip r:embed="rId2" cstate="print"/>
          <a:srcRect/>
          <a:stretch>
            <a:fillRect/>
          </a:stretch>
        </p:blipFill>
        <p:spPr bwMode="auto">
          <a:xfrm flipH="1">
            <a:off x="4778993" y="4179798"/>
            <a:ext cx="394165" cy="394165"/>
          </a:xfrm>
          <a:prstGeom prst="rect">
            <a:avLst/>
          </a:prstGeom>
          <a:noFill/>
          <a:ln w="12700" cap="flat" cmpd="sng">
            <a:noFill/>
            <a:prstDash val="solid"/>
            <a:miter lim="0"/>
            <a:headEnd type="none" w="med" len="med"/>
            <a:tailEnd type="none" w="med" len="med"/>
          </a:ln>
          <a:effectLst/>
        </p:spPr>
      </p:pic>
      <p:pic>
        <p:nvPicPr>
          <p:cNvPr id="13" name="Picture 12" descr="image24.png"/>
          <p:cNvPicPr>
            <a:picLocks noChangeAspect="1"/>
          </p:cNvPicPr>
          <p:nvPr/>
        </p:nvPicPr>
        <p:blipFill>
          <a:blip r:embed="rId3" cstate="print"/>
          <a:srcRect/>
          <a:stretch>
            <a:fillRect/>
          </a:stretch>
        </p:blipFill>
        <p:spPr bwMode="auto">
          <a:xfrm>
            <a:off x="4799267" y="1767067"/>
            <a:ext cx="353618" cy="353618"/>
          </a:xfrm>
          <a:prstGeom prst="rect">
            <a:avLst/>
          </a:prstGeom>
          <a:noFill/>
          <a:ln w="12700" cap="flat" cmpd="sng">
            <a:noFill/>
            <a:prstDash val="solid"/>
            <a:miter lim="0"/>
            <a:headEnd type="none" w="med" len="med"/>
            <a:tailEnd type="none" w="med" len="med"/>
          </a:ln>
          <a:effectLst/>
        </p:spPr>
      </p:pic>
      <p:pic>
        <p:nvPicPr>
          <p:cNvPr id="18" name="Picture 19" descr="image25.png"/>
          <p:cNvPicPr>
            <a:picLocks noChangeAspect="1"/>
          </p:cNvPicPr>
          <p:nvPr/>
        </p:nvPicPr>
        <p:blipFill>
          <a:blip r:embed="rId4" cstate="print"/>
          <a:srcRect/>
          <a:stretch>
            <a:fillRect/>
          </a:stretch>
        </p:blipFill>
        <p:spPr bwMode="auto">
          <a:xfrm>
            <a:off x="1050825" y="2950383"/>
            <a:ext cx="309083" cy="309083"/>
          </a:xfrm>
          <a:prstGeom prst="rect">
            <a:avLst/>
          </a:prstGeom>
          <a:noFill/>
          <a:ln w="12700" cap="flat" cmpd="sng">
            <a:noFill/>
            <a:prstDash val="solid"/>
            <a:miter lim="0"/>
            <a:headEnd type="none" w="med" len="med"/>
            <a:tailEnd type="none" w="med" len="med"/>
          </a:ln>
          <a:effectLst/>
        </p:spPr>
      </p:pic>
      <p:pic>
        <p:nvPicPr>
          <p:cNvPr id="21" name="Picture 23" descr="image26.png"/>
          <p:cNvPicPr>
            <a:picLocks noChangeAspect="1"/>
          </p:cNvPicPr>
          <p:nvPr/>
        </p:nvPicPr>
        <p:blipFill>
          <a:blip r:embed="rId5" cstate="print"/>
          <a:srcRect/>
          <a:stretch>
            <a:fillRect/>
          </a:stretch>
        </p:blipFill>
        <p:spPr bwMode="auto">
          <a:xfrm>
            <a:off x="1045506" y="4146995"/>
            <a:ext cx="316395" cy="316395"/>
          </a:xfrm>
          <a:prstGeom prst="rect">
            <a:avLst/>
          </a:prstGeom>
          <a:noFill/>
          <a:ln w="12700" cap="flat" cmpd="sng">
            <a:noFill/>
            <a:prstDash val="solid"/>
            <a:miter lim="0"/>
            <a:headEnd type="none" w="med" len="med"/>
            <a:tailEnd type="none" w="med" len="med"/>
          </a:ln>
          <a:effectLst/>
        </p:spPr>
      </p:pic>
      <p:pic>
        <p:nvPicPr>
          <p:cNvPr id="25" name="Picture 36" descr="image29.png"/>
          <p:cNvPicPr>
            <a:picLocks noChangeAspect="1"/>
          </p:cNvPicPr>
          <p:nvPr/>
        </p:nvPicPr>
        <p:blipFill>
          <a:blip r:embed="rId6" cstate="print"/>
          <a:srcRect/>
          <a:stretch>
            <a:fillRect/>
          </a:stretch>
        </p:blipFill>
        <p:spPr bwMode="auto">
          <a:xfrm flipH="1">
            <a:off x="4812559" y="2970624"/>
            <a:ext cx="350294" cy="350959"/>
          </a:xfrm>
          <a:prstGeom prst="rect">
            <a:avLst/>
          </a:prstGeom>
          <a:noFill/>
          <a:ln w="12700" cap="flat" cmpd="sng">
            <a:noFill/>
            <a:prstDash val="solid"/>
            <a:miter lim="0"/>
            <a:headEnd type="none" w="med" len="med"/>
            <a:tailEnd type="none" w="med" len="med"/>
          </a:ln>
          <a:effectLst/>
        </p:spPr>
      </p:pic>
      <p:pic>
        <p:nvPicPr>
          <p:cNvPr id="37" name="Picture 27" descr="image27.png"/>
          <p:cNvPicPr>
            <a:picLocks noChangeAspect="1"/>
          </p:cNvPicPr>
          <p:nvPr/>
        </p:nvPicPr>
        <p:blipFill>
          <a:blip r:embed="rId7" cstate="print"/>
          <a:srcRect/>
          <a:stretch>
            <a:fillRect/>
          </a:stretch>
        </p:blipFill>
        <p:spPr bwMode="auto">
          <a:xfrm>
            <a:off x="1055156" y="5379006"/>
            <a:ext cx="344312" cy="344312"/>
          </a:xfrm>
          <a:prstGeom prst="rect">
            <a:avLst/>
          </a:prstGeom>
          <a:noFill/>
          <a:ln w="12700" cap="flat" cmpd="sng">
            <a:noFill/>
            <a:prstDash val="solid"/>
            <a:miter lim="0"/>
            <a:headEnd type="none" w="med" len="med"/>
            <a:tailEnd type="none" w="med" len="med"/>
          </a:ln>
          <a:effectLst/>
        </p:spPr>
      </p:pic>
      <p:grpSp>
        <p:nvGrpSpPr>
          <p:cNvPr id="57" name="Group 56"/>
          <p:cNvGrpSpPr/>
          <p:nvPr/>
        </p:nvGrpSpPr>
        <p:grpSpPr>
          <a:xfrm>
            <a:off x="4720384" y="5303519"/>
            <a:ext cx="3577182" cy="1097281"/>
            <a:chOff x="5669914" y="1664307"/>
            <a:chExt cx="2063759" cy="914401"/>
          </a:xfrm>
        </p:grpSpPr>
        <p:sp>
          <p:nvSpPr>
            <p:cNvPr id="58" name="AutoShape 37"/>
            <p:cNvSpPr>
              <a:spLocks/>
            </p:cNvSpPr>
            <p:nvPr/>
          </p:nvSpPr>
          <p:spPr bwMode="auto">
            <a:xfrm>
              <a:off x="5669914" y="1664307"/>
              <a:ext cx="2057400" cy="914400"/>
            </a:xfrm>
            <a:prstGeom prst="roundRect">
              <a:avLst/>
            </a:prstGeom>
            <a:solidFill>
              <a:srgbClr val="F89D1F"/>
            </a:solidFill>
            <a:ln w="9525" cap="flat" cmpd="sng">
              <a:noFill/>
              <a:prstDash val="solid"/>
              <a:miter lim="0"/>
              <a:headEnd/>
              <a:tailEnd/>
            </a:ln>
            <a:effectLst/>
          </p:spPr>
          <p:txBody>
            <a:bodyPr lIns="54186" tIns="54186" rIns="54186" bIns="54186" anchor="t" anchorCtr="0"/>
            <a:lstStyle/>
            <a:p>
              <a:r>
                <a:rPr lang="en-US" sz="800" b="1" dirty="0">
                  <a:cs typeface="Arial" panose="020B0604020202020204" pitchFamily="34" charset="0"/>
                </a:rPr>
                <a:t> </a:t>
              </a:r>
            </a:p>
          </p:txBody>
        </p:sp>
        <p:sp>
          <p:nvSpPr>
            <p:cNvPr id="59" name="Rectangle 15"/>
            <p:cNvSpPr>
              <a:spLocks/>
            </p:cNvSpPr>
            <p:nvPr/>
          </p:nvSpPr>
          <p:spPr bwMode="auto">
            <a:xfrm>
              <a:off x="5931130" y="1671138"/>
              <a:ext cx="1802543" cy="907570"/>
            </a:xfrm>
            <a:prstGeom prst="roundRect">
              <a:avLst/>
            </a:prstGeom>
            <a:noFill/>
            <a:ln w="12700" cap="flat" cmpd="sng">
              <a:noFill/>
              <a:prstDash val="solid"/>
              <a:miter lim="0"/>
              <a:headEnd/>
              <a:tailEnd/>
            </a:ln>
            <a:effectLst/>
          </p:spPr>
          <p:txBody>
            <a:bodyPr lIns="0" tIns="0" rIns="0" bIns="0" anchor="t" anchorCtr="0">
              <a:noAutofit/>
            </a:bodyPr>
            <a:lstStyle/>
            <a:p>
              <a:pPr defTabSz="975122">
                <a:spcAft>
                  <a:spcPts val="300"/>
                </a:spcAft>
              </a:pPr>
              <a:r>
                <a:rPr lang="en-US" sz="1100" b="1" dirty="0" smtClean="0">
                  <a:solidFill>
                    <a:schemeClr val="bg1"/>
                  </a:solidFill>
                  <a:cs typeface="Arial" panose="020B0604020202020204" pitchFamily="34" charset="0"/>
                  <a:sym typeface="Helvetica" charset="0"/>
                </a:rPr>
                <a:t>Legal</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How do we make sure that our grants consistently conform to our plan terms?</a:t>
              </a:r>
            </a:p>
            <a:p>
              <a:pPr marL="98249" lvl="2" indent="-98249" fontAlgn="base">
                <a:lnSpc>
                  <a:spcPct val="90000"/>
                </a:lnSpc>
                <a:buSzPct val="100000"/>
                <a:buFont typeface="Arial" pitchFamily="34" charset="0"/>
                <a:buChar char="•"/>
                <a:defRPr/>
              </a:pPr>
              <a:r>
                <a:rPr lang="en-US" sz="1050" dirty="0">
                  <a:solidFill>
                    <a:schemeClr val="bg1"/>
                  </a:solidFill>
                  <a:cs typeface="Univers 45 Light"/>
                </a:rPr>
                <a:t>How do we keep up with changing laws and regulation around the world and ensure compliance</a:t>
              </a:r>
              <a:r>
                <a:rPr lang="en-US" sz="1050" dirty="0" smtClean="0">
                  <a:solidFill>
                    <a:schemeClr val="bg1"/>
                  </a:solidFill>
                  <a:cs typeface="Univers 45 Light"/>
                </a:rPr>
                <a:t>?</a:t>
              </a:r>
              <a:endParaRPr lang="en-US" sz="1050" dirty="0">
                <a:solidFill>
                  <a:schemeClr val="bg1"/>
                </a:solidFill>
                <a:cs typeface="Univers 45 Light"/>
              </a:endParaRPr>
            </a:p>
          </p:txBody>
        </p:sp>
        <p:sp>
          <p:nvSpPr>
            <p:cNvPr id="60" name="Rectangle 35"/>
            <p:cNvSpPr/>
            <p:nvPr/>
          </p:nvSpPr>
          <p:spPr>
            <a:xfrm>
              <a:off x="5964181" y="1875061"/>
              <a:ext cx="1727172" cy="280469"/>
            </a:xfrm>
            <a:prstGeom prst="roundRect">
              <a:avLst/>
            </a:prstGeom>
          </p:spPr>
          <p:txBody>
            <a:bodyPr wrap="square" lIns="0" tIns="0" rIns="0" bIns="0" anchor="t" anchorCtr="0">
              <a:noAutofit/>
            </a:bodyPr>
            <a:lstStyle/>
            <a:p>
              <a:pPr marL="98249" lvl="2" indent="-98249" fontAlgn="base">
                <a:lnSpc>
                  <a:spcPct val="90000"/>
                </a:lnSpc>
                <a:buSzPct val="100000"/>
                <a:buFont typeface="Arial" pitchFamily="34" charset="0"/>
                <a:buChar char="•"/>
                <a:defRPr/>
              </a:pPr>
              <a:endParaRPr lang="en-US" sz="1050" dirty="0">
                <a:solidFill>
                  <a:srgbClr val="FFFFFF"/>
                </a:solidFill>
                <a:cs typeface="Univers 45 Light"/>
              </a:endParaRPr>
            </a:p>
          </p:txBody>
        </p:sp>
      </p:grpSp>
      <p:pic>
        <p:nvPicPr>
          <p:cNvPr id="24" name="Picture 31" descr="image28.png"/>
          <p:cNvPicPr>
            <a:picLocks noChangeAspect="1"/>
          </p:cNvPicPr>
          <p:nvPr/>
        </p:nvPicPr>
        <p:blipFill>
          <a:blip r:embed="rId8" cstate="print"/>
          <a:srcRect/>
          <a:stretch>
            <a:fillRect/>
          </a:stretch>
        </p:blipFill>
        <p:spPr bwMode="auto">
          <a:xfrm flipH="1">
            <a:off x="4797362" y="5384357"/>
            <a:ext cx="305760" cy="305095"/>
          </a:xfrm>
          <a:prstGeom prst="rect">
            <a:avLst/>
          </a:prstGeom>
          <a:noFill/>
          <a:ln w="12700" cap="flat" cmpd="sng">
            <a:noFill/>
            <a:prstDash val="solid"/>
            <a:miter lim="0"/>
            <a:headEnd type="none" w="med" len="med"/>
            <a:tailEnd type="none" w="med" len="med"/>
          </a:ln>
          <a:effectLst/>
        </p:spPr>
      </p:pic>
      <p:pic>
        <p:nvPicPr>
          <p:cNvPr id="29" name="Picture 40" descr="image30.png"/>
          <p:cNvPicPr>
            <a:picLocks noChangeAspect="1"/>
          </p:cNvPicPr>
          <p:nvPr/>
        </p:nvPicPr>
        <p:blipFill>
          <a:blip r:embed="rId9" cstate="print"/>
          <a:srcRect/>
          <a:stretch>
            <a:fillRect/>
          </a:stretch>
        </p:blipFill>
        <p:spPr bwMode="auto">
          <a:xfrm>
            <a:off x="1044734" y="1762384"/>
            <a:ext cx="313736" cy="313736"/>
          </a:xfrm>
          <a:prstGeom prst="rect">
            <a:avLst/>
          </a:prstGeom>
          <a:noFill/>
          <a:ln w="12700" cap="flat" cmpd="sng">
            <a:noFill/>
            <a:prstDash val="solid"/>
            <a:miter lim="0"/>
            <a:headEnd type="none" w="med" len="med"/>
            <a:tailEnd type="none" w="med" len="med"/>
          </a:ln>
          <a:effectLst/>
        </p:spPr>
      </p:pic>
      <p:sp>
        <p:nvSpPr>
          <p:cNvPr id="45" name="Slide Number Placeholder 4"/>
          <p:cNvSpPr>
            <a:spLocks noGrp="1"/>
          </p:cNvSpPr>
          <p:nvPr>
            <p:ph type="sldNum" sz="quarter" idx="12"/>
          </p:nvPr>
        </p:nvSpPr>
        <p:spPr>
          <a:xfrm>
            <a:off x="6553200" y="6356350"/>
            <a:ext cx="2133600" cy="365125"/>
          </a:xfrm>
        </p:spPr>
        <p:txBody>
          <a:bodyPr/>
          <a:lstStyle/>
          <a:p>
            <a:r>
              <a:rPr lang="en-US" dirty="0" smtClean="0">
                <a:solidFill>
                  <a:schemeClr val="bg1"/>
                </a:solidFill>
              </a:rPr>
              <a:t>17</a:t>
            </a:r>
            <a:endParaRPr lang="en-US" dirty="0">
              <a:solidFill>
                <a:schemeClr val="bg1"/>
              </a:solidFill>
            </a:endParaRPr>
          </a:p>
        </p:txBody>
      </p:sp>
    </p:spTree>
    <p:extLst>
      <p:ext uri="{BB962C8B-B14F-4D97-AF65-F5344CB8AC3E}">
        <p14:creationId xmlns:p14="http://schemas.microsoft.com/office/powerpoint/2010/main" val="34392709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US" dirty="0" smtClean="0">
                <a:solidFill>
                  <a:schemeClr val="bg1"/>
                </a:solidFill>
                <a:latin typeface="Georgia" panose="02040502050405020303" pitchFamily="18" charset="0"/>
              </a:rPr>
              <a:t>Narrowing the field </a:t>
            </a:r>
            <a:br>
              <a:rPr lang="en-US" dirty="0" smtClean="0">
                <a:solidFill>
                  <a:schemeClr val="bg1"/>
                </a:solidFill>
                <a:latin typeface="Georgia" panose="02040502050405020303" pitchFamily="18" charset="0"/>
              </a:rPr>
            </a:br>
            <a:r>
              <a:rPr lang="en-US" dirty="0" smtClean="0">
                <a:solidFill>
                  <a:schemeClr val="bg1"/>
                </a:solidFill>
                <a:latin typeface="Georgia" panose="02040502050405020303" pitchFamily="18" charset="0"/>
              </a:rPr>
              <a:t>How to filter?</a:t>
            </a:r>
            <a:endParaRPr lang="en-US" dirty="0">
              <a:solidFill>
                <a:schemeClr val="bg1"/>
              </a:solidFill>
              <a:latin typeface="Georgia" panose="02040502050405020303" pitchFamily="18" charset="0"/>
            </a:endParaRPr>
          </a:p>
        </p:txBody>
      </p:sp>
      <p:grpSp>
        <p:nvGrpSpPr>
          <p:cNvPr id="8" name="Group 7"/>
          <p:cNvGrpSpPr/>
          <p:nvPr/>
        </p:nvGrpSpPr>
        <p:grpSpPr>
          <a:xfrm>
            <a:off x="2348732" y="1905000"/>
            <a:ext cx="4446536" cy="4446536"/>
            <a:chOff x="2484125" y="1665213"/>
            <a:chExt cx="4260839" cy="4260839"/>
          </a:xfrm>
        </p:grpSpPr>
        <p:sp>
          <p:nvSpPr>
            <p:cNvPr id="9" name="Freeform 8"/>
            <p:cNvSpPr/>
            <p:nvPr/>
          </p:nvSpPr>
          <p:spPr>
            <a:xfrm>
              <a:off x="2484125" y="1665213"/>
              <a:ext cx="4260839" cy="4260839"/>
            </a:xfrm>
            <a:custGeom>
              <a:avLst/>
              <a:gdLst>
                <a:gd name="connsiteX0" fmla="*/ 0 w 4260839"/>
                <a:gd name="connsiteY0" fmla="*/ 2130420 h 4260839"/>
                <a:gd name="connsiteX1" fmla="*/ 2130420 w 4260839"/>
                <a:gd name="connsiteY1" fmla="*/ 0 h 4260839"/>
                <a:gd name="connsiteX2" fmla="*/ 4260840 w 4260839"/>
                <a:gd name="connsiteY2" fmla="*/ 2130420 h 4260839"/>
                <a:gd name="connsiteX3" fmla="*/ 2130420 w 4260839"/>
                <a:gd name="connsiteY3" fmla="*/ 4260840 h 4260839"/>
                <a:gd name="connsiteX4" fmla="*/ 0 w 4260839"/>
                <a:gd name="connsiteY4" fmla="*/ 2130420 h 4260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0839" h="4260839">
                  <a:moveTo>
                    <a:pt x="0" y="2130420"/>
                  </a:moveTo>
                  <a:cubicBezTo>
                    <a:pt x="0" y="953822"/>
                    <a:pt x="953822" y="0"/>
                    <a:pt x="2130420" y="0"/>
                  </a:cubicBezTo>
                  <a:cubicBezTo>
                    <a:pt x="3307018" y="0"/>
                    <a:pt x="4260840" y="953822"/>
                    <a:pt x="4260840" y="2130420"/>
                  </a:cubicBezTo>
                  <a:cubicBezTo>
                    <a:pt x="4260840" y="3307018"/>
                    <a:pt x="3307018" y="4260840"/>
                    <a:pt x="2130420" y="4260840"/>
                  </a:cubicBezTo>
                  <a:cubicBezTo>
                    <a:pt x="953822" y="4260840"/>
                    <a:pt x="0" y="3307018"/>
                    <a:pt x="0" y="2130420"/>
                  </a:cubicBezTo>
                  <a:close/>
                </a:path>
              </a:pathLst>
            </a:custGeom>
            <a:solidFill>
              <a:srgbClr val="127B9B"/>
            </a:solidFill>
            <a:ln>
              <a:noFill/>
            </a:ln>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146059" tIns="266462" rIns="1146059" bIns="2663184" numCol="1" spcCol="1270" anchor="ctr" anchorCtr="0">
              <a:noAutofit/>
            </a:bodyPr>
            <a:lstStyle/>
            <a:p>
              <a:pPr algn="ctr" defTabSz="666750">
                <a:spcBef>
                  <a:spcPts val="450"/>
                </a:spcBef>
              </a:pPr>
              <a:r>
                <a:rPr lang="en-US" sz="1400" b="1" dirty="0">
                  <a:solidFill>
                    <a:schemeClr val="bg1"/>
                  </a:solidFill>
                </a:rPr>
                <a:t>All</a:t>
              </a:r>
              <a:r>
                <a:rPr lang="en-US" sz="1400" dirty="0"/>
                <a:t> </a:t>
              </a:r>
              <a:r>
                <a:rPr lang="en-US" sz="1400" b="1" dirty="0">
                  <a:solidFill>
                    <a:schemeClr val="bg1"/>
                  </a:solidFill>
                </a:rPr>
                <a:t>Employees</a:t>
              </a:r>
            </a:p>
          </p:txBody>
        </p:sp>
        <p:sp>
          <p:nvSpPr>
            <p:cNvPr id="10" name="Freeform 9"/>
            <p:cNvSpPr/>
            <p:nvPr/>
          </p:nvSpPr>
          <p:spPr>
            <a:xfrm>
              <a:off x="3233418" y="3243589"/>
              <a:ext cx="2762252" cy="2682463"/>
            </a:xfrm>
            <a:custGeom>
              <a:avLst/>
              <a:gdLst>
                <a:gd name="connsiteX0" fmla="*/ 0 w 2762252"/>
                <a:gd name="connsiteY0" fmla="*/ 1341232 h 2682463"/>
                <a:gd name="connsiteX1" fmla="*/ 1381126 w 2762252"/>
                <a:gd name="connsiteY1" fmla="*/ 0 h 2682463"/>
                <a:gd name="connsiteX2" fmla="*/ 2762252 w 2762252"/>
                <a:gd name="connsiteY2" fmla="*/ 1341232 h 2682463"/>
                <a:gd name="connsiteX3" fmla="*/ 1381126 w 2762252"/>
                <a:gd name="connsiteY3" fmla="*/ 2682464 h 2682463"/>
                <a:gd name="connsiteX4" fmla="*/ 0 w 2762252"/>
                <a:gd name="connsiteY4" fmla="*/ 1341232 h 2682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2252" h="2682463">
                  <a:moveTo>
                    <a:pt x="0" y="1341232"/>
                  </a:moveTo>
                  <a:cubicBezTo>
                    <a:pt x="0" y="600490"/>
                    <a:pt x="618351" y="0"/>
                    <a:pt x="1381126" y="0"/>
                  </a:cubicBezTo>
                  <a:cubicBezTo>
                    <a:pt x="2143901" y="0"/>
                    <a:pt x="2762252" y="600490"/>
                    <a:pt x="2762252" y="1341232"/>
                  </a:cubicBezTo>
                  <a:cubicBezTo>
                    <a:pt x="2762252" y="2081974"/>
                    <a:pt x="2143901" y="2682464"/>
                    <a:pt x="1381126" y="2682464"/>
                  </a:cubicBezTo>
                  <a:cubicBezTo>
                    <a:pt x="618351" y="2682464"/>
                    <a:pt x="0" y="2081974"/>
                    <a:pt x="0" y="1341232"/>
                  </a:cubicBezTo>
                  <a:close/>
                </a:path>
              </a:pathLst>
            </a:custGeom>
            <a:solidFill>
              <a:srgbClr val="EFC83D"/>
            </a:solidFill>
            <a:ln>
              <a:noFill/>
            </a:ln>
          </p:spPr>
          <p:style>
            <a:lnRef idx="2">
              <a:schemeClr val="lt1">
                <a:hueOff val="0"/>
                <a:satOff val="0"/>
                <a:lumOff val="0"/>
                <a:alphaOff val="0"/>
              </a:schemeClr>
            </a:lnRef>
            <a:fillRef idx="1">
              <a:scrgbClr r="0" g="0" b="0"/>
            </a:fillRef>
            <a:effectRef idx="0">
              <a:schemeClr val="accent5">
                <a:hueOff val="699678"/>
                <a:satOff val="0"/>
                <a:lumOff val="3431"/>
                <a:alphaOff val="0"/>
              </a:schemeClr>
            </a:effectRef>
            <a:fontRef idx="minor">
              <a:schemeClr val="lt1"/>
            </a:fontRef>
          </p:style>
          <p:txBody>
            <a:bodyPr spcFirstLastPara="0" vert="horz" wrap="square" lIns="638485" tIns="211085" rIns="638486" bIns="1594230" numCol="1" spcCol="1270" anchor="ctr" anchorCtr="0">
              <a:noAutofit/>
            </a:bodyPr>
            <a:lstStyle/>
            <a:p>
              <a:pPr algn="ctr" defTabSz="533400">
                <a:spcBef>
                  <a:spcPts val="450"/>
                </a:spcBef>
              </a:pPr>
              <a:endParaRPr lang="en-US" sz="1400" dirty="0">
                <a:solidFill>
                  <a:schemeClr val="bg1"/>
                </a:solidFill>
              </a:endParaRPr>
            </a:p>
            <a:p>
              <a:pPr algn="ctr" defTabSz="533400">
                <a:spcBef>
                  <a:spcPts val="450"/>
                </a:spcBef>
              </a:pPr>
              <a:r>
                <a:rPr lang="en-US" sz="1400" b="1" dirty="0">
                  <a:solidFill>
                    <a:schemeClr val="bg1"/>
                  </a:solidFill>
                </a:rPr>
                <a:t>Business</a:t>
              </a:r>
              <a:r>
                <a:rPr lang="en-US" sz="1400" dirty="0">
                  <a:solidFill>
                    <a:schemeClr val="bg1"/>
                  </a:solidFill>
                </a:rPr>
                <a:t> </a:t>
              </a:r>
              <a:r>
                <a:rPr lang="en-US" sz="1400" b="1" dirty="0">
                  <a:solidFill>
                    <a:schemeClr val="bg1"/>
                  </a:solidFill>
                </a:rPr>
                <a:t>Travelers</a:t>
              </a:r>
            </a:p>
          </p:txBody>
        </p:sp>
        <p:sp>
          <p:nvSpPr>
            <p:cNvPr id="11" name="Freeform 10"/>
            <p:cNvSpPr/>
            <p:nvPr/>
          </p:nvSpPr>
          <p:spPr>
            <a:xfrm>
              <a:off x="3849366" y="4399004"/>
              <a:ext cx="1530356" cy="1527048"/>
            </a:xfrm>
            <a:custGeom>
              <a:avLst/>
              <a:gdLst>
                <a:gd name="connsiteX0" fmla="*/ 0 w 1530356"/>
                <a:gd name="connsiteY0" fmla="*/ 565567 h 1131134"/>
                <a:gd name="connsiteX1" fmla="*/ 765178 w 1530356"/>
                <a:gd name="connsiteY1" fmla="*/ 0 h 1131134"/>
                <a:gd name="connsiteX2" fmla="*/ 1530356 w 1530356"/>
                <a:gd name="connsiteY2" fmla="*/ 565567 h 1131134"/>
                <a:gd name="connsiteX3" fmla="*/ 765178 w 1530356"/>
                <a:gd name="connsiteY3" fmla="*/ 1131134 h 1131134"/>
                <a:gd name="connsiteX4" fmla="*/ 0 w 1530356"/>
                <a:gd name="connsiteY4" fmla="*/ 565567 h 11311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0356" h="1131134">
                  <a:moveTo>
                    <a:pt x="0" y="565567"/>
                  </a:moveTo>
                  <a:cubicBezTo>
                    <a:pt x="0" y="253213"/>
                    <a:pt x="342582" y="0"/>
                    <a:pt x="765178" y="0"/>
                  </a:cubicBezTo>
                  <a:cubicBezTo>
                    <a:pt x="1187774" y="0"/>
                    <a:pt x="1530356" y="253213"/>
                    <a:pt x="1530356" y="565567"/>
                  </a:cubicBezTo>
                  <a:cubicBezTo>
                    <a:pt x="1530356" y="877921"/>
                    <a:pt x="1187774" y="1131134"/>
                    <a:pt x="765178" y="1131134"/>
                  </a:cubicBezTo>
                  <a:cubicBezTo>
                    <a:pt x="342582" y="1131134"/>
                    <a:pt x="0" y="877921"/>
                    <a:pt x="0" y="565567"/>
                  </a:cubicBezTo>
                  <a:close/>
                </a:path>
              </a:pathLst>
            </a:custGeom>
            <a:solidFill>
              <a:schemeClr val="tx1"/>
            </a:solidFill>
            <a:ln>
              <a:noFill/>
            </a:ln>
          </p:spPr>
          <p:style>
            <a:lnRef idx="2">
              <a:schemeClr val="lt1">
                <a:hueOff val="0"/>
                <a:satOff val="0"/>
                <a:lumOff val="0"/>
                <a:alphaOff val="0"/>
              </a:schemeClr>
            </a:lnRef>
            <a:fillRef idx="1">
              <a:scrgbClr r="0" g="0" b="0"/>
            </a:fillRef>
            <a:effectRef idx="0">
              <a:schemeClr val="accent5">
                <a:hueOff val="1399357"/>
                <a:satOff val="0"/>
                <a:lumOff val="6862"/>
                <a:alphaOff val="0"/>
              </a:schemeClr>
            </a:effectRef>
            <a:fontRef idx="minor">
              <a:schemeClr val="lt1"/>
            </a:fontRef>
          </p:style>
          <p:txBody>
            <a:bodyPr spcFirstLastPara="0" vert="horz" wrap="square" lIns="232095" tIns="276096" rIns="232094" bIns="276095" numCol="1" spcCol="1270" anchor="ctr" anchorCtr="0">
              <a:noAutofit/>
            </a:bodyPr>
            <a:lstStyle/>
            <a:p>
              <a:pPr algn="ctr" defTabSz="400050">
                <a:spcBef>
                  <a:spcPts val="450"/>
                </a:spcBef>
              </a:pPr>
              <a:r>
                <a:rPr lang="en-US" sz="1400" b="1" dirty="0">
                  <a:solidFill>
                    <a:schemeClr val="bg1"/>
                  </a:solidFill>
                </a:rPr>
                <a:t>Business Travelers with Potential Exposure</a:t>
              </a:r>
            </a:p>
          </p:txBody>
        </p:sp>
      </p:grpSp>
      <p:sp>
        <p:nvSpPr>
          <p:cNvPr id="7" name="Slide Number Placeholder 4"/>
          <p:cNvSpPr>
            <a:spLocks noGrp="1"/>
          </p:cNvSpPr>
          <p:nvPr>
            <p:ph type="sldNum" sz="quarter" idx="12"/>
          </p:nvPr>
        </p:nvSpPr>
        <p:spPr>
          <a:xfrm>
            <a:off x="6553200" y="6356350"/>
            <a:ext cx="2133600" cy="365125"/>
          </a:xfrm>
        </p:spPr>
        <p:txBody>
          <a:bodyPr/>
          <a:lstStyle/>
          <a:p>
            <a:r>
              <a:rPr lang="en-US" dirty="0" smtClean="0">
                <a:solidFill>
                  <a:schemeClr val="bg1"/>
                </a:solidFill>
              </a:rPr>
              <a:t>18</a:t>
            </a:r>
            <a:endParaRPr lang="en-US" dirty="0">
              <a:solidFill>
                <a:schemeClr val="bg1"/>
              </a:solidFill>
            </a:endParaRPr>
          </a:p>
        </p:txBody>
      </p:sp>
    </p:spTree>
    <p:extLst>
      <p:ext uri="{BB962C8B-B14F-4D97-AF65-F5344CB8AC3E}">
        <p14:creationId xmlns:p14="http://schemas.microsoft.com/office/powerpoint/2010/main" val="6454637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US" dirty="0" smtClean="0">
                <a:solidFill>
                  <a:schemeClr val="bg1"/>
                </a:solidFill>
                <a:latin typeface="Georgia" panose="02040502050405020303" pitchFamily="18" charset="0"/>
              </a:rPr>
              <a:t>Business traveler road to compliance</a:t>
            </a:r>
            <a:endParaRPr lang="en-US" dirty="0">
              <a:solidFill>
                <a:schemeClr val="bg1"/>
              </a:solidFill>
              <a:latin typeface="Georgia" panose="02040502050405020303" pitchFamily="18" charset="0"/>
            </a:endParaRPr>
          </a:p>
        </p:txBody>
      </p:sp>
      <p:grpSp>
        <p:nvGrpSpPr>
          <p:cNvPr id="5" name="Group 4"/>
          <p:cNvGrpSpPr/>
          <p:nvPr/>
        </p:nvGrpSpPr>
        <p:grpSpPr>
          <a:xfrm>
            <a:off x="830156" y="1752600"/>
            <a:ext cx="7856644" cy="4114800"/>
            <a:chOff x="1277635" y="992266"/>
            <a:chExt cx="6547202" cy="3429000"/>
          </a:xfrm>
        </p:grpSpPr>
        <p:sp>
          <p:nvSpPr>
            <p:cNvPr id="8" name="Right Arrow 7"/>
            <p:cNvSpPr/>
            <p:nvPr/>
          </p:nvSpPr>
          <p:spPr>
            <a:xfrm>
              <a:off x="1768607" y="992266"/>
              <a:ext cx="5565258" cy="3429000"/>
            </a:xfrm>
            <a:prstGeom prst="rightArrow">
              <a:avLst/>
            </a:prstGeom>
            <a:solidFill>
              <a:schemeClr val="tx1"/>
            </a:solidFill>
          </p:spPr>
          <p:style>
            <a:lnRef idx="0">
              <a:schemeClr val="accent4">
                <a:hueOff val="0"/>
                <a:satOff val="0"/>
                <a:lumOff val="0"/>
                <a:alphaOff val="0"/>
              </a:schemeClr>
            </a:lnRef>
            <a:fillRef idx="1">
              <a:schemeClr val="accent4">
                <a:tint val="40000"/>
                <a:hueOff val="0"/>
                <a:satOff val="0"/>
                <a:lumOff val="0"/>
                <a:alphaOff val="0"/>
              </a:schemeClr>
            </a:fillRef>
            <a:effectRef idx="0">
              <a:schemeClr val="accent4">
                <a:tint val="40000"/>
                <a:hueOff val="0"/>
                <a:satOff val="0"/>
                <a:lumOff val="0"/>
                <a:alphaOff val="0"/>
              </a:schemeClr>
            </a:effectRef>
            <a:fontRef idx="minor">
              <a:schemeClr val="dk1">
                <a:hueOff val="0"/>
                <a:satOff val="0"/>
                <a:lumOff val="0"/>
                <a:alphaOff val="0"/>
              </a:schemeClr>
            </a:fontRef>
          </p:style>
        </p:sp>
        <p:sp>
          <p:nvSpPr>
            <p:cNvPr id="9" name="Rectangle 8"/>
            <p:cNvSpPr/>
            <p:nvPr/>
          </p:nvSpPr>
          <p:spPr>
            <a:xfrm>
              <a:off x="1277635" y="2020965"/>
              <a:ext cx="958127" cy="1371600"/>
            </a:xfrm>
            <a:prstGeom prst="rect">
              <a:avLst/>
            </a:prstGeom>
            <a:solidFill>
              <a:srgbClr val="127B9B"/>
            </a:solidFill>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46772" tIns="46772" rIns="46772" bIns="46772" numCol="1" spcCol="1270" anchor="ctr" anchorCtr="0">
              <a:noAutofit/>
            </a:bodyPr>
            <a:lstStyle/>
            <a:p>
              <a:pPr algn="ctr" defTabSz="400050">
                <a:spcBef>
                  <a:spcPts val="900"/>
                </a:spcBef>
              </a:pPr>
              <a:r>
                <a:rPr lang="en-US" sz="1200" b="1" dirty="0" smtClean="0">
                  <a:solidFill>
                    <a:schemeClr val="bg1"/>
                  </a:solidFill>
                </a:rPr>
                <a:t>Issue Recognition</a:t>
              </a:r>
              <a:endParaRPr lang="en-US" sz="1200" b="1" dirty="0">
                <a:solidFill>
                  <a:schemeClr val="bg1"/>
                </a:solidFill>
              </a:endParaRPr>
            </a:p>
          </p:txBody>
        </p:sp>
        <p:sp>
          <p:nvSpPr>
            <p:cNvPr id="10" name="Rectangle 9"/>
            <p:cNvSpPr/>
            <p:nvPr/>
          </p:nvSpPr>
          <p:spPr>
            <a:xfrm>
              <a:off x="2395450" y="2020965"/>
              <a:ext cx="958127" cy="1371600"/>
            </a:xfrm>
            <a:prstGeom prst="rect">
              <a:avLst/>
            </a:prstGeom>
            <a:solidFill>
              <a:srgbClr val="127B9B"/>
            </a:solidFill>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46772" tIns="46772" rIns="46772" bIns="46772" numCol="1" spcCol="1270" anchor="ctr" anchorCtr="0">
              <a:noAutofit/>
            </a:bodyPr>
            <a:lstStyle/>
            <a:p>
              <a:pPr algn="ctr" defTabSz="400050">
                <a:spcBef>
                  <a:spcPts val="900"/>
                </a:spcBef>
              </a:pPr>
              <a:r>
                <a:rPr lang="en-US" sz="1200" b="1" dirty="0" smtClean="0">
                  <a:solidFill>
                    <a:schemeClr val="bg1"/>
                  </a:solidFill>
                </a:rPr>
                <a:t>Action Plan Development</a:t>
              </a:r>
              <a:endParaRPr lang="en-US" sz="1200" b="1" dirty="0">
                <a:solidFill>
                  <a:schemeClr val="bg1"/>
                </a:solidFill>
              </a:endParaRPr>
            </a:p>
          </p:txBody>
        </p:sp>
        <p:sp>
          <p:nvSpPr>
            <p:cNvPr id="11" name="Rectangle 10"/>
            <p:cNvSpPr/>
            <p:nvPr/>
          </p:nvSpPr>
          <p:spPr>
            <a:xfrm>
              <a:off x="3513265" y="2020965"/>
              <a:ext cx="958127" cy="1371600"/>
            </a:xfrm>
            <a:prstGeom prst="rect">
              <a:avLst/>
            </a:prstGeom>
            <a:solidFill>
              <a:srgbClr val="127B9B"/>
            </a:solidFill>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46772" tIns="46772" rIns="46772" bIns="46772" numCol="1" spcCol="1270" anchor="ctr" anchorCtr="0">
              <a:noAutofit/>
            </a:bodyPr>
            <a:lstStyle/>
            <a:p>
              <a:pPr algn="ctr" defTabSz="400050">
                <a:spcBef>
                  <a:spcPts val="900"/>
                </a:spcBef>
              </a:pPr>
              <a:r>
                <a:rPr lang="en-US" sz="1200" b="1" dirty="0" smtClean="0">
                  <a:solidFill>
                    <a:schemeClr val="bg1"/>
                  </a:solidFill>
                </a:rPr>
                <a:t>Management Buy In</a:t>
              </a:r>
              <a:endParaRPr lang="en-US" sz="1200" b="1" dirty="0">
                <a:solidFill>
                  <a:schemeClr val="bg1"/>
                </a:solidFill>
              </a:endParaRPr>
            </a:p>
          </p:txBody>
        </p:sp>
        <p:sp>
          <p:nvSpPr>
            <p:cNvPr id="12" name="Rectangle 11"/>
            <p:cNvSpPr/>
            <p:nvPr/>
          </p:nvSpPr>
          <p:spPr>
            <a:xfrm>
              <a:off x="4631080" y="2020965"/>
              <a:ext cx="958127" cy="1371600"/>
            </a:xfrm>
            <a:prstGeom prst="rect">
              <a:avLst/>
            </a:prstGeom>
            <a:solidFill>
              <a:srgbClr val="127B9B"/>
            </a:solidFill>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8288" tIns="46772" rIns="18288" bIns="46772" numCol="1" spcCol="1270" anchor="ctr" anchorCtr="0">
              <a:noAutofit/>
            </a:bodyPr>
            <a:lstStyle/>
            <a:p>
              <a:pPr algn="ctr" defTabSz="400050">
                <a:spcBef>
                  <a:spcPts val="900"/>
                </a:spcBef>
              </a:pPr>
              <a:r>
                <a:rPr lang="en-US" sz="1200" b="1" dirty="0" smtClean="0">
                  <a:solidFill>
                    <a:schemeClr val="bg1"/>
                  </a:solidFill>
                </a:rPr>
                <a:t>Solution </a:t>
              </a:r>
              <a:r>
                <a:rPr lang="en-US" sz="1200" b="1" spc="-30" dirty="0" smtClean="0">
                  <a:solidFill>
                    <a:schemeClr val="bg1"/>
                  </a:solidFill>
                </a:rPr>
                <a:t>Implementation</a:t>
              </a:r>
              <a:endParaRPr lang="en-US" sz="1200" b="1" spc="-30" dirty="0">
                <a:solidFill>
                  <a:schemeClr val="bg1"/>
                </a:solidFill>
              </a:endParaRPr>
            </a:p>
          </p:txBody>
        </p:sp>
        <p:sp>
          <p:nvSpPr>
            <p:cNvPr id="13" name="Rectangle 12"/>
            <p:cNvSpPr/>
            <p:nvPr/>
          </p:nvSpPr>
          <p:spPr>
            <a:xfrm>
              <a:off x="5748895" y="2020965"/>
              <a:ext cx="958127" cy="1371600"/>
            </a:xfrm>
            <a:prstGeom prst="rect">
              <a:avLst/>
            </a:prstGeom>
            <a:solidFill>
              <a:srgbClr val="127B9B"/>
            </a:solidFill>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46772" tIns="46772" rIns="46772" bIns="46772" numCol="1" spcCol="1270" anchor="ctr" anchorCtr="0">
              <a:noAutofit/>
            </a:bodyPr>
            <a:lstStyle/>
            <a:p>
              <a:pPr algn="ctr" defTabSz="400050">
                <a:spcBef>
                  <a:spcPts val="900"/>
                </a:spcBef>
              </a:pPr>
              <a:r>
                <a:rPr lang="en-US" sz="1200" b="1" dirty="0" smtClean="0">
                  <a:solidFill>
                    <a:schemeClr val="bg1"/>
                  </a:solidFill>
                </a:rPr>
                <a:t>Continuing Maintenance</a:t>
              </a:r>
              <a:endParaRPr lang="en-US" sz="1200" b="1" dirty="0">
                <a:solidFill>
                  <a:schemeClr val="bg1"/>
                </a:solidFill>
              </a:endParaRPr>
            </a:p>
          </p:txBody>
        </p:sp>
        <p:sp>
          <p:nvSpPr>
            <p:cNvPr id="14" name="Rectangle 13"/>
            <p:cNvSpPr/>
            <p:nvPr/>
          </p:nvSpPr>
          <p:spPr>
            <a:xfrm>
              <a:off x="6866710" y="2020965"/>
              <a:ext cx="958127" cy="1371600"/>
            </a:xfrm>
            <a:prstGeom prst="rect">
              <a:avLst/>
            </a:prstGeom>
            <a:solidFill>
              <a:srgbClr val="E24525"/>
            </a:solidFill>
            <a:ln>
              <a:noFill/>
            </a:ln>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46772" tIns="46772" rIns="46772" bIns="46772" numCol="1" spcCol="1270" anchor="ctr" anchorCtr="0">
              <a:noAutofit/>
            </a:bodyPr>
            <a:lstStyle/>
            <a:p>
              <a:pPr algn="ctr" defTabSz="400050">
                <a:spcBef>
                  <a:spcPts val="900"/>
                </a:spcBef>
              </a:pPr>
              <a:r>
                <a:rPr lang="en-US" sz="1200" b="1" dirty="0">
                  <a:solidFill>
                    <a:schemeClr val="bg1"/>
                  </a:solidFill>
                </a:rPr>
                <a:t>Compliance</a:t>
              </a:r>
            </a:p>
          </p:txBody>
        </p:sp>
      </p:grpSp>
      <p:sp>
        <p:nvSpPr>
          <p:cNvPr id="15" name="Slide Number Placeholder 4"/>
          <p:cNvSpPr>
            <a:spLocks noGrp="1"/>
          </p:cNvSpPr>
          <p:nvPr>
            <p:ph type="sldNum" sz="quarter" idx="12"/>
          </p:nvPr>
        </p:nvSpPr>
        <p:spPr>
          <a:xfrm>
            <a:off x="6553200" y="6356350"/>
            <a:ext cx="2133600" cy="365125"/>
          </a:xfrm>
        </p:spPr>
        <p:txBody>
          <a:bodyPr/>
          <a:lstStyle/>
          <a:p>
            <a:r>
              <a:rPr lang="en-US" dirty="0" smtClean="0">
                <a:solidFill>
                  <a:schemeClr val="bg1"/>
                </a:solidFill>
              </a:rPr>
              <a:t>19</a:t>
            </a:r>
            <a:endParaRPr lang="en-US" dirty="0">
              <a:solidFill>
                <a:schemeClr val="bg1"/>
              </a:solidFill>
            </a:endParaRPr>
          </a:p>
        </p:txBody>
      </p:sp>
    </p:spTree>
    <p:extLst>
      <p:ext uri="{BB962C8B-B14F-4D97-AF65-F5344CB8AC3E}">
        <p14:creationId xmlns:p14="http://schemas.microsoft.com/office/powerpoint/2010/main" val="722140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US" sz="2800" b="1" dirty="0" smtClean="0">
                <a:solidFill>
                  <a:schemeClr val="bg1"/>
                </a:solidFill>
                <a:latin typeface="Georgia" panose="02040502050405020303" pitchFamily="18" charset="0"/>
              </a:rPr>
              <a:t>“Extra Innings”</a:t>
            </a:r>
            <a:br>
              <a:rPr lang="en-US" sz="2800" b="1" dirty="0" smtClean="0">
                <a:solidFill>
                  <a:schemeClr val="bg1"/>
                </a:solidFill>
                <a:latin typeface="Georgia" panose="02040502050405020303" pitchFamily="18" charset="0"/>
              </a:rPr>
            </a:br>
            <a:r>
              <a:rPr lang="en-US" sz="2400" dirty="0" smtClean="0">
                <a:solidFill>
                  <a:schemeClr val="bg1"/>
                </a:solidFill>
                <a:latin typeface="Georgia" panose="02040502050405020303" pitchFamily="18" charset="0"/>
              </a:rPr>
              <a:t>US Nomads:  State to State Issues</a:t>
            </a:r>
            <a:br>
              <a:rPr lang="en-US" sz="2400" dirty="0" smtClean="0">
                <a:solidFill>
                  <a:schemeClr val="bg1"/>
                </a:solidFill>
                <a:latin typeface="Georgia" panose="02040502050405020303" pitchFamily="18" charset="0"/>
              </a:rPr>
            </a:br>
            <a:r>
              <a:rPr lang="en-US" sz="2400" dirty="0" smtClean="0">
                <a:solidFill>
                  <a:schemeClr val="bg1"/>
                </a:solidFill>
                <a:latin typeface="Georgia" panose="02040502050405020303" pitchFamily="18" charset="0"/>
              </a:rPr>
              <a:t>for Business Travelers and US Domestic Assignees</a:t>
            </a:r>
            <a:br>
              <a:rPr lang="en-US" sz="2400" dirty="0" smtClean="0">
                <a:solidFill>
                  <a:schemeClr val="bg1"/>
                </a:solidFill>
                <a:latin typeface="Georgia" panose="02040502050405020303" pitchFamily="18" charset="0"/>
              </a:rPr>
            </a:br>
            <a:r>
              <a:rPr lang="en-US" sz="2400" dirty="0" smtClean="0">
                <a:solidFill>
                  <a:schemeClr val="bg1"/>
                </a:solidFill>
                <a:latin typeface="Georgia" panose="02040502050405020303" pitchFamily="18" charset="0"/>
              </a:rPr>
              <a:t>Panelists</a:t>
            </a:r>
            <a:endParaRPr lang="en-US" sz="2800" b="1" dirty="0">
              <a:solidFill>
                <a:schemeClr val="bg1"/>
              </a:solidFill>
              <a:latin typeface="Georgia" panose="02040502050405020303" pitchFamily="18" charset="0"/>
            </a:endParaRPr>
          </a:p>
        </p:txBody>
      </p:sp>
      <p:sp>
        <p:nvSpPr>
          <p:cNvPr id="7" name="Content Placeholder 2"/>
          <p:cNvSpPr>
            <a:spLocks noGrp="1"/>
          </p:cNvSpPr>
          <p:nvPr>
            <p:ph idx="1"/>
          </p:nvPr>
        </p:nvSpPr>
        <p:spPr/>
        <p:txBody>
          <a:bodyPr>
            <a:noAutofit/>
          </a:bodyPr>
          <a:lstStyle/>
          <a:p>
            <a:pPr marL="0" indent="0">
              <a:spcBef>
                <a:spcPts val="0"/>
              </a:spcBef>
              <a:buNone/>
            </a:pPr>
            <a:r>
              <a:rPr lang="en-US" sz="2000" b="1" dirty="0" smtClean="0">
                <a:solidFill>
                  <a:schemeClr val="bg1"/>
                </a:solidFill>
                <a:latin typeface="Georgia" panose="02040502050405020303" pitchFamily="18" charset="0"/>
              </a:rPr>
              <a:t>Scott Schapiro</a:t>
            </a:r>
          </a:p>
          <a:p>
            <a:pPr marL="0" indent="0">
              <a:spcBef>
                <a:spcPts val="0"/>
              </a:spcBef>
              <a:buNone/>
            </a:pPr>
            <a:r>
              <a:rPr lang="en-US" sz="2000" i="1" dirty="0" smtClean="0">
                <a:solidFill>
                  <a:schemeClr val="bg1"/>
                </a:solidFill>
                <a:latin typeface="Georgia" panose="02040502050405020303" pitchFamily="18" charset="0"/>
              </a:rPr>
              <a:t>Principal</a:t>
            </a:r>
          </a:p>
          <a:p>
            <a:pPr marL="0" indent="0">
              <a:spcBef>
                <a:spcPts val="0"/>
              </a:spcBef>
              <a:spcAft>
                <a:spcPts val="600"/>
              </a:spcAft>
              <a:buNone/>
            </a:pPr>
            <a:r>
              <a:rPr lang="en-US" sz="2000" dirty="0" smtClean="0">
                <a:solidFill>
                  <a:schemeClr val="bg1"/>
                </a:solidFill>
                <a:latin typeface="Georgia" panose="02040502050405020303" pitchFamily="18" charset="0"/>
              </a:rPr>
              <a:t>KPMG LLP</a:t>
            </a:r>
          </a:p>
          <a:p>
            <a:pPr marL="0" indent="0">
              <a:spcBef>
                <a:spcPts val="0"/>
              </a:spcBef>
              <a:buNone/>
            </a:pPr>
            <a:r>
              <a:rPr lang="en-US" sz="2000" b="1" dirty="0" smtClean="0">
                <a:solidFill>
                  <a:schemeClr val="bg1"/>
                </a:solidFill>
                <a:latin typeface="Georgia" panose="02040502050405020303" pitchFamily="18" charset="0"/>
              </a:rPr>
              <a:t>Vickie Schmidt</a:t>
            </a:r>
          </a:p>
          <a:p>
            <a:pPr marL="0" indent="0">
              <a:spcBef>
                <a:spcPts val="0"/>
              </a:spcBef>
              <a:buNone/>
            </a:pPr>
            <a:r>
              <a:rPr lang="en-US" sz="2000" i="1" dirty="0" smtClean="0">
                <a:solidFill>
                  <a:schemeClr val="bg1"/>
                </a:solidFill>
                <a:latin typeface="Georgia" panose="02040502050405020303" pitchFamily="18" charset="0"/>
              </a:rPr>
              <a:t>Global Mobility Manager</a:t>
            </a:r>
          </a:p>
          <a:p>
            <a:pPr marL="0" indent="0">
              <a:spcBef>
                <a:spcPts val="0"/>
              </a:spcBef>
              <a:spcAft>
                <a:spcPts val="600"/>
              </a:spcAft>
              <a:buNone/>
            </a:pPr>
            <a:r>
              <a:rPr lang="en-US" sz="2000" dirty="0" smtClean="0">
                <a:solidFill>
                  <a:schemeClr val="bg1"/>
                </a:solidFill>
                <a:latin typeface="Georgia" panose="02040502050405020303" pitchFamily="18" charset="0"/>
              </a:rPr>
              <a:t>Rockwell Automation</a:t>
            </a:r>
          </a:p>
          <a:p>
            <a:pPr marL="0" indent="0">
              <a:spcBef>
                <a:spcPts val="0"/>
              </a:spcBef>
              <a:buNone/>
            </a:pPr>
            <a:r>
              <a:rPr lang="en-US" sz="2000" b="1" dirty="0" smtClean="0">
                <a:solidFill>
                  <a:schemeClr val="bg1"/>
                </a:solidFill>
                <a:latin typeface="Georgia" panose="02040502050405020303" pitchFamily="18" charset="0"/>
              </a:rPr>
              <a:t>Susan Zandarski, SGMS-T</a:t>
            </a:r>
          </a:p>
          <a:p>
            <a:pPr marL="0" indent="0">
              <a:spcBef>
                <a:spcPts val="0"/>
              </a:spcBef>
              <a:buNone/>
            </a:pPr>
            <a:r>
              <a:rPr lang="en-US" sz="2000" i="1" dirty="0" smtClean="0">
                <a:solidFill>
                  <a:schemeClr val="bg1"/>
                </a:solidFill>
                <a:latin typeface="Georgia" panose="02040502050405020303" pitchFamily="18" charset="0"/>
              </a:rPr>
              <a:t>Global Mobility leader with over 36 years of experience </a:t>
            </a:r>
          </a:p>
          <a:p>
            <a:pPr marL="0" indent="0">
              <a:spcBef>
                <a:spcPts val="0"/>
              </a:spcBef>
              <a:buNone/>
            </a:pPr>
            <a:r>
              <a:rPr lang="en-US" sz="2000" i="1" dirty="0" smtClean="0">
                <a:solidFill>
                  <a:schemeClr val="bg1"/>
                </a:solidFill>
                <a:latin typeface="Georgia" panose="02040502050405020303" pitchFamily="18" charset="0"/>
              </a:rPr>
              <a:t>with Whirlpool Corporation</a:t>
            </a:r>
            <a:endParaRPr lang="en-US" sz="2000" i="1" dirty="0">
              <a:solidFill>
                <a:schemeClr val="bg1"/>
              </a:solidFill>
              <a:latin typeface="Georgia" panose="02040502050405020303"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4724400"/>
            <a:ext cx="9163050" cy="2133600"/>
          </a:xfrm>
          <a:prstGeom prst="rect">
            <a:avLst/>
          </a:prstGeom>
        </p:spPr>
      </p:pic>
      <p:cxnSp>
        <p:nvCxnSpPr>
          <p:cNvPr id="4" name="Straight Connector 3"/>
          <p:cNvCxnSpPr/>
          <p:nvPr/>
        </p:nvCxnSpPr>
        <p:spPr>
          <a:xfrm>
            <a:off x="0" y="4724400"/>
            <a:ext cx="9144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Slide Number Placeholder 4"/>
          <p:cNvSpPr>
            <a:spLocks noGrp="1"/>
          </p:cNvSpPr>
          <p:nvPr>
            <p:ph type="sldNum" sz="quarter" idx="12"/>
          </p:nvPr>
        </p:nvSpPr>
        <p:spPr>
          <a:xfrm>
            <a:off x="6553200" y="6356350"/>
            <a:ext cx="2133600" cy="365125"/>
          </a:xfrm>
        </p:spPr>
        <p:txBody>
          <a:bodyPr/>
          <a:lstStyle/>
          <a:p>
            <a:r>
              <a:rPr lang="en-US" dirty="0" smtClean="0"/>
              <a:t>2</a:t>
            </a:r>
            <a:endParaRPr lang="en-US" dirty="0"/>
          </a:p>
        </p:txBody>
      </p:sp>
    </p:spTree>
    <p:extLst>
      <p:ext uri="{BB962C8B-B14F-4D97-AF65-F5344CB8AC3E}">
        <p14:creationId xmlns:p14="http://schemas.microsoft.com/office/powerpoint/2010/main" val="29286663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US" sz="3600" dirty="0" smtClean="0">
                <a:solidFill>
                  <a:schemeClr val="bg1"/>
                </a:solidFill>
                <a:latin typeface="Georgia" panose="02040502050405020303" pitchFamily="18" charset="0"/>
              </a:rPr>
              <a:t>The Mobile Workforce State Income Tax Simplification Act of 2017 </a:t>
            </a:r>
            <a:endParaRPr lang="en-US" sz="3600" dirty="0">
              <a:solidFill>
                <a:schemeClr val="bg1"/>
              </a:solidFill>
              <a:latin typeface="Georgia" panose="02040502050405020303" pitchFamily="18" charset="0"/>
            </a:endParaRPr>
          </a:p>
        </p:txBody>
      </p:sp>
      <p:sp>
        <p:nvSpPr>
          <p:cNvPr id="7" name="Content Placeholder 2"/>
          <p:cNvSpPr>
            <a:spLocks noGrp="1"/>
          </p:cNvSpPr>
          <p:nvPr>
            <p:ph idx="1"/>
          </p:nvPr>
        </p:nvSpPr>
        <p:spPr/>
        <p:txBody>
          <a:bodyPr>
            <a:normAutofit fontScale="85000" lnSpcReduction="20000"/>
          </a:bodyPr>
          <a:lstStyle/>
          <a:p>
            <a:r>
              <a:rPr lang="en-US" dirty="0" smtClean="0">
                <a:solidFill>
                  <a:schemeClr val="bg1"/>
                </a:solidFill>
              </a:rPr>
              <a:t>Senate Bill S.540, House Bill H.R. 1393, introduced March 7, 2017</a:t>
            </a:r>
          </a:p>
          <a:p>
            <a:r>
              <a:rPr lang="en-US" dirty="0" smtClean="0">
                <a:solidFill>
                  <a:schemeClr val="bg1"/>
                </a:solidFill>
              </a:rPr>
              <a:t>30-day safe harbor from an employer’s requirement to withhold personal income tax</a:t>
            </a:r>
          </a:p>
          <a:p>
            <a:r>
              <a:rPr lang="en-US" dirty="0" smtClean="0">
                <a:solidFill>
                  <a:schemeClr val="bg1"/>
                </a:solidFill>
              </a:rPr>
              <a:t>Defines a day of work as any part of a day in a nonresident state</a:t>
            </a:r>
          </a:p>
          <a:p>
            <a:r>
              <a:rPr lang="en-US" dirty="0" smtClean="0">
                <a:solidFill>
                  <a:schemeClr val="bg1"/>
                </a:solidFill>
              </a:rPr>
              <a:t>Excludes athletes/entertainers/public figures</a:t>
            </a:r>
          </a:p>
          <a:p>
            <a:r>
              <a:rPr lang="en-US" dirty="0" smtClean="0">
                <a:solidFill>
                  <a:schemeClr val="bg1"/>
                </a:solidFill>
              </a:rPr>
              <a:t>Does not require a formal tracking system, can be based on individual travel assumptions</a:t>
            </a:r>
          </a:p>
          <a:p>
            <a:r>
              <a:rPr lang="en-US" dirty="0" smtClean="0">
                <a:solidFill>
                  <a:schemeClr val="bg1"/>
                </a:solidFill>
              </a:rPr>
              <a:t>Note – this is similar to bills which have been introduced in Congress since 2006, and identical to the Bill introduced the last two Congressional sessions</a:t>
            </a:r>
          </a:p>
        </p:txBody>
      </p:sp>
      <p:sp>
        <p:nvSpPr>
          <p:cNvPr id="4" name="Slide Number Placeholder 4"/>
          <p:cNvSpPr>
            <a:spLocks noGrp="1"/>
          </p:cNvSpPr>
          <p:nvPr>
            <p:ph type="sldNum" sz="quarter" idx="12"/>
          </p:nvPr>
        </p:nvSpPr>
        <p:spPr/>
        <p:txBody>
          <a:bodyPr/>
          <a:lstStyle/>
          <a:p>
            <a:r>
              <a:rPr lang="en-US" dirty="0" smtClean="0">
                <a:solidFill>
                  <a:schemeClr val="bg1"/>
                </a:solidFill>
              </a:rPr>
              <a:t>20</a:t>
            </a:r>
            <a:endParaRPr lang="en-US" dirty="0">
              <a:solidFill>
                <a:schemeClr val="bg1"/>
              </a:solidFill>
            </a:endParaRPr>
          </a:p>
        </p:txBody>
      </p:sp>
    </p:spTree>
    <p:extLst>
      <p:ext uri="{BB962C8B-B14F-4D97-AF65-F5344CB8AC3E}">
        <p14:creationId xmlns:p14="http://schemas.microsoft.com/office/powerpoint/2010/main" val="950277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Autofit/>
          </a:bodyPr>
          <a:lstStyle/>
          <a:p>
            <a:r>
              <a:rPr lang="en-US" sz="3600" dirty="0" smtClean="0">
                <a:solidFill>
                  <a:schemeClr val="bg1"/>
                </a:solidFill>
                <a:latin typeface="Georgia" panose="02040502050405020303" pitchFamily="18" charset="0"/>
              </a:rPr>
              <a:t>The Mobile Workforce State Income Tax Simplification Act of 2017 </a:t>
            </a:r>
            <a:endParaRPr lang="en-US" sz="3600" dirty="0">
              <a:solidFill>
                <a:schemeClr val="bg1"/>
              </a:solidFill>
              <a:latin typeface="Georgia" panose="02040502050405020303" pitchFamily="18" charset="0"/>
            </a:endParaRPr>
          </a:p>
        </p:txBody>
      </p:sp>
      <p:sp>
        <p:nvSpPr>
          <p:cNvPr id="7" name="Content Placeholder 2"/>
          <p:cNvSpPr>
            <a:spLocks noGrp="1"/>
          </p:cNvSpPr>
          <p:nvPr>
            <p:ph idx="1"/>
          </p:nvPr>
        </p:nvSpPr>
        <p:spPr/>
        <p:txBody>
          <a:bodyPr>
            <a:normAutofit/>
          </a:bodyPr>
          <a:lstStyle/>
          <a:p>
            <a:pPr marL="0" indent="0">
              <a:buNone/>
            </a:pPr>
            <a:r>
              <a:rPr lang="en-US" sz="2700" i="1" dirty="0" smtClean="0">
                <a:solidFill>
                  <a:schemeClr val="bg1"/>
                </a:solidFill>
              </a:rPr>
              <a:t>“Our state income tax structure is too complicated and costly for today’s workforce. Right now, workers who must travel out of state and their respective employers face dozens of erroneous reporting requirements, many of which depend on varying length of travel and income levels. The goal of our bipartisan legislation is to create one simplified system for Americans to do their state income taxes, eliminating the burdensome paperwork and reducing compliance costs for everyone involved.”</a:t>
            </a:r>
          </a:p>
          <a:p>
            <a:pPr marL="0" indent="0">
              <a:buNone/>
            </a:pPr>
            <a:r>
              <a:rPr lang="en-US" sz="2700" b="1" dirty="0" smtClean="0">
                <a:solidFill>
                  <a:schemeClr val="bg1"/>
                </a:solidFill>
              </a:rPr>
              <a:t>House Bill Sponsor Rep Michael Bishop (R-MI)</a:t>
            </a:r>
          </a:p>
        </p:txBody>
      </p:sp>
      <p:sp>
        <p:nvSpPr>
          <p:cNvPr id="4" name="Slide Number Placeholder 4"/>
          <p:cNvSpPr>
            <a:spLocks noGrp="1"/>
          </p:cNvSpPr>
          <p:nvPr>
            <p:ph type="sldNum" sz="quarter" idx="12"/>
          </p:nvPr>
        </p:nvSpPr>
        <p:spPr>
          <a:xfrm>
            <a:off x="6553200" y="6356350"/>
            <a:ext cx="2133600" cy="365125"/>
          </a:xfrm>
        </p:spPr>
        <p:txBody>
          <a:bodyPr/>
          <a:lstStyle/>
          <a:p>
            <a:r>
              <a:rPr lang="en-US" dirty="0" smtClean="0">
                <a:solidFill>
                  <a:schemeClr val="bg1"/>
                </a:solidFill>
              </a:rPr>
              <a:t>21</a:t>
            </a:r>
            <a:endParaRPr lang="en-US" dirty="0">
              <a:solidFill>
                <a:schemeClr val="bg1"/>
              </a:solidFill>
            </a:endParaRPr>
          </a:p>
        </p:txBody>
      </p:sp>
    </p:spTree>
    <p:extLst>
      <p:ext uri="{BB962C8B-B14F-4D97-AF65-F5344CB8AC3E}">
        <p14:creationId xmlns:p14="http://schemas.microsoft.com/office/powerpoint/2010/main" val="9047814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dirty="0" smtClean="0">
                <a:solidFill>
                  <a:schemeClr val="bg1"/>
                </a:solidFill>
                <a:latin typeface="Georgia" panose="02040502050405020303" pitchFamily="18" charset="0"/>
              </a:rPr>
              <a:t>Potential next steps</a:t>
            </a:r>
            <a:endParaRPr lang="en-US" dirty="0">
              <a:solidFill>
                <a:schemeClr val="bg1"/>
              </a:solidFill>
              <a:latin typeface="Georgia" panose="02040502050405020303" pitchFamily="18" charset="0"/>
            </a:endParaRPr>
          </a:p>
        </p:txBody>
      </p:sp>
      <p:sp>
        <p:nvSpPr>
          <p:cNvPr id="8" name="Text Placeholder 7"/>
          <p:cNvSpPr>
            <a:spLocks noGrp="1"/>
          </p:cNvSpPr>
          <p:nvPr>
            <p:ph idx="1"/>
          </p:nvPr>
        </p:nvSpPr>
        <p:spPr/>
        <p:txBody>
          <a:bodyPr>
            <a:normAutofit fontScale="62500" lnSpcReduction="20000"/>
          </a:bodyPr>
          <a:lstStyle/>
          <a:p>
            <a:r>
              <a:rPr lang="en-US" dirty="0" smtClean="0">
                <a:solidFill>
                  <a:schemeClr val="bg1"/>
                </a:solidFill>
              </a:rPr>
              <a:t>Evaluation/assessment</a:t>
            </a:r>
          </a:p>
          <a:p>
            <a:pPr lvl="1"/>
            <a:r>
              <a:rPr lang="en-US" dirty="0" smtClean="0">
                <a:solidFill>
                  <a:schemeClr val="bg1"/>
                </a:solidFill>
              </a:rPr>
              <a:t>Identify states/countries and employees likely to have material mobile activity</a:t>
            </a:r>
          </a:p>
          <a:p>
            <a:pPr lvl="1"/>
            <a:r>
              <a:rPr lang="en-US" dirty="0" smtClean="0">
                <a:solidFill>
                  <a:schemeClr val="bg1"/>
                </a:solidFill>
              </a:rPr>
              <a:t>Identify records/sources that provide indicators of activity</a:t>
            </a:r>
          </a:p>
          <a:p>
            <a:r>
              <a:rPr lang="en-US" dirty="0" smtClean="0">
                <a:solidFill>
                  <a:schemeClr val="bg1"/>
                </a:solidFill>
              </a:rPr>
              <a:t>Compliance policy design</a:t>
            </a:r>
          </a:p>
          <a:p>
            <a:pPr lvl="1"/>
            <a:r>
              <a:rPr lang="en-US" dirty="0" smtClean="0">
                <a:solidFill>
                  <a:schemeClr val="bg1"/>
                </a:solidFill>
              </a:rPr>
              <a:t>Determine processes</a:t>
            </a:r>
          </a:p>
          <a:p>
            <a:pPr lvl="1"/>
            <a:r>
              <a:rPr lang="en-US" dirty="0" smtClean="0">
                <a:solidFill>
                  <a:schemeClr val="bg1"/>
                </a:solidFill>
              </a:rPr>
              <a:t>Methodology of data capture (travel records, employee data entry, etc.)</a:t>
            </a:r>
          </a:p>
          <a:p>
            <a:pPr lvl="1"/>
            <a:r>
              <a:rPr lang="en-US" dirty="0" smtClean="0">
                <a:solidFill>
                  <a:schemeClr val="bg1"/>
                </a:solidFill>
              </a:rPr>
              <a:t>Real‑time compliance</a:t>
            </a:r>
          </a:p>
          <a:p>
            <a:pPr lvl="1"/>
            <a:r>
              <a:rPr lang="en-US" dirty="0" smtClean="0">
                <a:solidFill>
                  <a:schemeClr val="bg1"/>
                </a:solidFill>
              </a:rPr>
              <a:t>Communication and training to/for employees</a:t>
            </a:r>
          </a:p>
          <a:p>
            <a:pPr lvl="1"/>
            <a:r>
              <a:rPr lang="en-US" dirty="0" smtClean="0">
                <a:solidFill>
                  <a:schemeClr val="bg1"/>
                </a:solidFill>
              </a:rPr>
              <a:t>Internal audit procedures</a:t>
            </a:r>
          </a:p>
          <a:p>
            <a:r>
              <a:rPr lang="en-US" dirty="0" smtClean="0">
                <a:solidFill>
                  <a:schemeClr val="bg1"/>
                </a:solidFill>
              </a:rPr>
              <a:t>Practical issues/concerns</a:t>
            </a:r>
          </a:p>
          <a:p>
            <a:pPr lvl="1"/>
            <a:r>
              <a:rPr lang="en-US" dirty="0" smtClean="0">
                <a:solidFill>
                  <a:schemeClr val="bg1"/>
                </a:solidFill>
              </a:rPr>
              <a:t>Phased roll‑outs</a:t>
            </a:r>
          </a:p>
          <a:p>
            <a:pPr lvl="1"/>
            <a:r>
              <a:rPr lang="en-US" dirty="0" smtClean="0">
                <a:solidFill>
                  <a:schemeClr val="bg1"/>
                </a:solidFill>
              </a:rPr>
              <a:t>IT/technology/security issues</a:t>
            </a:r>
          </a:p>
          <a:p>
            <a:pPr lvl="1"/>
            <a:r>
              <a:rPr lang="en-US" dirty="0" smtClean="0">
                <a:solidFill>
                  <a:schemeClr val="bg1"/>
                </a:solidFill>
              </a:rPr>
              <a:t>Deployment timeframes</a:t>
            </a:r>
          </a:p>
          <a:p>
            <a:r>
              <a:rPr lang="en-US" dirty="0" smtClean="0">
                <a:solidFill>
                  <a:schemeClr val="bg1"/>
                </a:solidFill>
              </a:rPr>
              <a:t>Legislative outlook (U.S.) – unclear</a:t>
            </a:r>
            <a:endParaRPr lang="en-US" dirty="0">
              <a:solidFill>
                <a:schemeClr val="bg1"/>
              </a:solidFill>
            </a:endParaRPr>
          </a:p>
        </p:txBody>
      </p:sp>
      <p:sp>
        <p:nvSpPr>
          <p:cNvPr id="5" name="Slide Number Placeholder 4"/>
          <p:cNvSpPr>
            <a:spLocks noGrp="1"/>
          </p:cNvSpPr>
          <p:nvPr>
            <p:ph type="sldNum" sz="quarter" idx="12"/>
          </p:nvPr>
        </p:nvSpPr>
        <p:spPr/>
        <p:txBody>
          <a:bodyPr/>
          <a:lstStyle/>
          <a:p>
            <a:r>
              <a:rPr lang="en-US" dirty="0" smtClean="0">
                <a:solidFill>
                  <a:schemeClr val="bg1"/>
                </a:solidFill>
              </a:rPr>
              <a:t>23</a:t>
            </a:r>
            <a:endParaRPr lang="en-US" dirty="0">
              <a:solidFill>
                <a:schemeClr val="bg1"/>
              </a:solidFill>
            </a:endParaRPr>
          </a:p>
        </p:txBody>
      </p:sp>
    </p:spTree>
    <p:extLst>
      <p:ext uri="{BB962C8B-B14F-4D97-AF65-F5344CB8AC3E}">
        <p14:creationId xmlns:p14="http://schemas.microsoft.com/office/powerpoint/2010/main" val="13220264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4724400"/>
            <a:ext cx="9163050" cy="2133600"/>
          </a:xfrm>
          <a:prstGeom prst="rect">
            <a:avLst/>
          </a:prstGeom>
        </p:spPr>
      </p:pic>
      <p:cxnSp>
        <p:nvCxnSpPr>
          <p:cNvPr id="4" name="Straight Connector 3"/>
          <p:cNvCxnSpPr/>
          <p:nvPr/>
        </p:nvCxnSpPr>
        <p:spPr>
          <a:xfrm>
            <a:off x="0" y="4724400"/>
            <a:ext cx="9144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3200400" y="3585633"/>
            <a:ext cx="2743200" cy="67733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solidFill>
                <a:schemeClr val="bg1"/>
              </a:solidFill>
              <a:latin typeface="Georgia" panose="02040502050405020303" pitchFamily="18" charset="0"/>
            </a:endParaRPr>
          </a:p>
        </p:txBody>
      </p:sp>
      <p:sp>
        <p:nvSpPr>
          <p:cNvPr id="9" name="Title 8"/>
          <p:cNvSpPr>
            <a:spLocks noGrp="1"/>
          </p:cNvSpPr>
          <p:nvPr>
            <p:ph type="ctrTitle"/>
          </p:nvPr>
        </p:nvSpPr>
        <p:spPr>
          <a:xfrm>
            <a:off x="685800" y="914400"/>
            <a:ext cx="7772400" cy="1470025"/>
          </a:xfrm>
        </p:spPr>
        <p:txBody>
          <a:bodyPr/>
          <a:lstStyle/>
          <a:p>
            <a:r>
              <a:rPr lang="en-US" dirty="0">
                <a:solidFill>
                  <a:schemeClr val="bg1"/>
                </a:solidFill>
                <a:latin typeface="Georgia" panose="02040502050405020303" pitchFamily="18" charset="0"/>
              </a:rPr>
              <a:t>Questions</a:t>
            </a:r>
          </a:p>
        </p:txBody>
      </p:sp>
      <p:sp>
        <p:nvSpPr>
          <p:cNvPr id="10" name="Subtitle 9"/>
          <p:cNvSpPr>
            <a:spLocks noGrp="1"/>
          </p:cNvSpPr>
          <p:nvPr>
            <p:ph type="subTitle" idx="1"/>
          </p:nvPr>
        </p:nvSpPr>
        <p:spPr>
          <a:xfrm>
            <a:off x="1371600" y="2670175"/>
            <a:ext cx="6400800" cy="1752600"/>
          </a:xfrm>
        </p:spPr>
        <p:txBody>
          <a:bodyPr/>
          <a:lstStyle/>
          <a:p>
            <a:r>
              <a:rPr lang="en-US" dirty="0">
                <a:solidFill>
                  <a:schemeClr val="bg1"/>
                </a:solidFill>
                <a:latin typeface="Georgia" panose="02040502050405020303" pitchFamily="18" charset="0"/>
              </a:rPr>
              <a:t>Thank you for your participation!</a:t>
            </a:r>
          </a:p>
        </p:txBody>
      </p:sp>
      <p:sp>
        <p:nvSpPr>
          <p:cNvPr id="7" name="Slide Number Placeholder 4"/>
          <p:cNvSpPr>
            <a:spLocks noGrp="1"/>
          </p:cNvSpPr>
          <p:nvPr>
            <p:ph type="sldNum" sz="quarter" idx="12"/>
          </p:nvPr>
        </p:nvSpPr>
        <p:spPr>
          <a:xfrm>
            <a:off x="6553200" y="6356350"/>
            <a:ext cx="2133600" cy="365125"/>
          </a:xfrm>
        </p:spPr>
        <p:txBody>
          <a:bodyPr/>
          <a:lstStyle/>
          <a:p>
            <a:r>
              <a:rPr lang="en-US" dirty="0" smtClean="0"/>
              <a:t>24</a:t>
            </a:r>
            <a:endParaRPr lang="en-US" dirty="0"/>
          </a:p>
        </p:txBody>
      </p:sp>
    </p:spTree>
    <p:extLst>
      <p:ext uri="{BB962C8B-B14F-4D97-AF65-F5344CB8AC3E}">
        <p14:creationId xmlns:p14="http://schemas.microsoft.com/office/powerpoint/2010/main" val="1394374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smtClean="0">
                <a:solidFill>
                  <a:schemeClr val="bg1"/>
                </a:solidFill>
                <a:latin typeface="Georgia" panose="02040502050405020303" pitchFamily="18" charset="0"/>
              </a:rPr>
              <a:t>Agenda</a:t>
            </a:r>
            <a:endParaRPr lang="en-US" dirty="0">
              <a:solidFill>
                <a:schemeClr val="bg1"/>
              </a:solidFill>
              <a:latin typeface="Georgia" panose="02040502050405020303" pitchFamily="18" charset="0"/>
            </a:endParaRPr>
          </a:p>
        </p:txBody>
      </p:sp>
      <p:sp>
        <p:nvSpPr>
          <p:cNvPr id="7" name="Content Placeholder 2"/>
          <p:cNvSpPr>
            <a:spLocks noGrp="1"/>
          </p:cNvSpPr>
          <p:nvPr>
            <p:ph idx="1"/>
          </p:nvPr>
        </p:nvSpPr>
        <p:spPr/>
        <p:txBody>
          <a:bodyPr>
            <a:normAutofit fontScale="92500" lnSpcReduction="10000"/>
          </a:bodyPr>
          <a:lstStyle/>
          <a:p>
            <a:r>
              <a:rPr lang="en-US" dirty="0" smtClean="0">
                <a:solidFill>
                  <a:schemeClr val="bg1"/>
                </a:solidFill>
                <a:latin typeface="Georgia" panose="02040502050405020303" pitchFamily="18" charset="0"/>
              </a:rPr>
              <a:t>The current travel landscape</a:t>
            </a:r>
          </a:p>
          <a:p>
            <a:r>
              <a:rPr lang="en-US" dirty="0" smtClean="0">
                <a:solidFill>
                  <a:schemeClr val="bg1"/>
                </a:solidFill>
                <a:latin typeface="Georgia" panose="02040502050405020303" pitchFamily="18" charset="0"/>
              </a:rPr>
              <a:t>Travel impact on taxation</a:t>
            </a:r>
          </a:p>
          <a:p>
            <a:r>
              <a:rPr lang="en-US" dirty="0" smtClean="0">
                <a:solidFill>
                  <a:schemeClr val="bg1"/>
                </a:solidFill>
                <a:latin typeface="Georgia" panose="02040502050405020303" pitchFamily="18" charset="0"/>
              </a:rPr>
              <a:t>Assessing risk</a:t>
            </a:r>
          </a:p>
          <a:p>
            <a:r>
              <a:rPr lang="en-US" dirty="0" smtClean="0">
                <a:solidFill>
                  <a:schemeClr val="bg1"/>
                </a:solidFill>
                <a:latin typeface="Georgia" panose="02040502050405020303" pitchFamily="18" charset="0"/>
              </a:rPr>
              <a:t>Panel discussion</a:t>
            </a:r>
          </a:p>
          <a:p>
            <a:pPr lvl="1"/>
            <a:r>
              <a:rPr lang="en-US" dirty="0" smtClean="0">
                <a:solidFill>
                  <a:schemeClr val="bg1"/>
                </a:solidFill>
                <a:latin typeface="Georgia" panose="02040502050405020303" pitchFamily="18" charset="0"/>
              </a:rPr>
              <a:t>Identifying the issue</a:t>
            </a:r>
          </a:p>
          <a:p>
            <a:pPr lvl="1"/>
            <a:r>
              <a:rPr lang="en-US" dirty="0" smtClean="0">
                <a:solidFill>
                  <a:schemeClr val="bg1"/>
                </a:solidFill>
                <a:latin typeface="Georgia" panose="02040502050405020303" pitchFamily="18" charset="0"/>
              </a:rPr>
              <a:t>Developing a plan of attack</a:t>
            </a:r>
          </a:p>
          <a:p>
            <a:pPr lvl="1"/>
            <a:r>
              <a:rPr lang="en-US" dirty="0" smtClean="0">
                <a:solidFill>
                  <a:schemeClr val="bg1"/>
                </a:solidFill>
                <a:latin typeface="Georgia" panose="02040502050405020303" pitchFamily="18" charset="0"/>
              </a:rPr>
              <a:t>Gaining management buy-in</a:t>
            </a:r>
          </a:p>
          <a:p>
            <a:pPr lvl="1"/>
            <a:r>
              <a:rPr lang="en-US" dirty="0" smtClean="0">
                <a:solidFill>
                  <a:schemeClr val="bg1"/>
                </a:solidFill>
                <a:latin typeface="Georgia" panose="02040502050405020303" pitchFamily="18" charset="0"/>
              </a:rPr>
              <a:t>Implementing a Solution</a:t>
            </a:r>
          </a:p>
          <a:p>
            <a:r>
              <a:rPr lang="en-US" dirty="0" smtClean="0">
                <a:solidFill>
                  <a:schemeClr val="bg1"/>
                </a:solidFill>
                <a:latin typeface="Georgia" panose="02040502050405020303" pitchFamily="18" charset="0"/>
              </a:rPr>
              <a:t>Taking the next step</a:t>
            </a:r>
            <a:endParaRPr lang="en-US" dirty="0">
              <a:solidFill>
                <a:schemeClr val="bg1"/>
              </a:solidFill>
              <a:latin typeface="Georgia" panose="02040502050405020303" pitchFamily="18" charset="0"/>
            </a:endParaRPr>
          </a:p>
        </p:txBody>
      </p:sp>
      <p:sp>
        <p:nvSpPr>
          <p:cNvPr id="4" name="Slide Number Placeholder 4"/>
          <p:cNvSpPr>
            <a:spLocks noGrp="1"/>
          </p:cNvSpPr>
          <p:nvPr>
            <p:ph type="sldNum" sz="quarter" idx="12"/>
          </p:nvPr>
        </p:nvSpPr>
        <p:spPr>
          <a:xfrm>
            <a:off x="6553200" y="6356350"/>
            <a:ext cx="2133600" cy="365125"/>
          </a:xfrm>
        </p:spPr>
        <p:txBody>
          <a:bodyPr/>
          <a:lstStyle/>
          <a:p>
            <a:r>
              <a:rPr lang="en-US" dirty="0" smtClean="0">
                <a:solidFill>
                  <a:schemeClr val="bg1"/>
                </a:solidFill>
              </a:rPr>
              <a:t>3</a:t>
            </a:r>
            <a:endParaRPr lang="en-US" dirty="0">
              <a:solidFill>
                <a:schemeClr val="bg1"/>
              </a:solidFill>
            </a:endParaRPr>
          </a:p>
        </p:txBody>
      </p:sp>
    </p:spTree>
    <p:extLst>
      <p:ext uri="{BB962C8B-B14F-4D97-AF65-F5344CB8AC3E}">
        <p14:creationId xmlns:p14="http://schemas.microsoft.com/office/powerpoint/2010/main" val="2624523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US" dirty="0" smtClean="0">
                <a:solidFill>
                  <a:schemeClr val="bg1"/>
                </a:solidFill>
                <a:latin typeface="Georgia" panose="02040502050405020303" pitchFamily="18" charset="0"/>
              </a:rPr>
              <a:t>The Importance of </a:t>
            </a:r>
            <a:br>
              <a:rPr lang="en-US" dirty="0" smtClean="0">
                <a:solidFill>
                  <a:schemeClr val="bg1"/>
                </a:solidFill>
                <a:latin typeface="Georgia" panose="02040502050405020303" pitchFamily="18" charset="0"/>
              </a:rPr>
            </a:br>
            <a:r>
              <a:rPr lang="en-US" dirty="0" smtClean="0">
                <a:solidFill>
                  <a:schemeClr val="bg1"/>
                </a:solidFill>
                <a:latin typeface="Georgia" panose="02040502050405020303" pitchFamily="18" charset="0"/>
              </a:rPr>
              <a:t> Business Travel</a:t>
            </a:r>
            <a:endParaRPr lang="en-US" dirty="0">
              <a:solidFill>
                <a:schemeClr val="bg1"/>
              </a:solidFill>
              <a:latin typeface="Georgia" panose="02040502050405020303" pitchFamily="18" charset="0"/>
            </a:endParaRPr>
          </a:p>
        </p:txBody>
      </p:sp>
      <p:sp>
        <p:nvSpPr>
          <p:cNvPr id="7" name="Content Placeholder 2"/>
          <p:cNvSpPr>
            <a:spLocks noGrp="1"/>
          </p:cNvSpPr>
          <p:nvPr>
            <p:ph idx="1"/>
          </p:nvPr>
        </p:nvSpPr>
        <p:spPr/>
        <p:txBody>
          <a:bodyPr>
            <a:normAutofit fontScale="85000" lnSpcReduction="10000"/>
          </a:bodyPr>
          <a:lstStyle/>
          <a:p>
            <a:r>
              <a:rPr lang="en-US" dirty="0" smtClean="0">
                <a:solidFill>
                  <a:schemeClr val="bg1"/>
                </a:solidFill>
              </a:rPr>
              <a:t>“Annual Forecast Predicts Global Business Travel Spending to Hit Record High of $1.25 Trillion in 2015 </a:t>
            </a:r>
          </a:p>
          <a:p>
            <a:pPr marL="0" indent="0">
              <a:buNone/>
            </a:pPr>
            <a:r>
              <a:rPr lang="en-US" sz="2800" i="1" dirty="0" smtClean="0">
                <a:solidFill>
                  <a:schemeClr val="bg1"/>
                </a:solidFill>
              </a:rPr>
              <a:t>	Source: (the Global Business Travel Association) GBTA</a:t>
            </a:r>
          </a:p>
          <a:p>
            <a:r>
              <a:rPr lang="en-US" dirty="0" smtClean="0">
                <a:solidFill>
                  <a:schemeClr val="bg1"/>
                </a:solidFill>
              </a:rPr>
              <a:t>“Surveys show that the probability of converting sales is significantly higher with an in‑person meeting than without.” </a:t>
            </a:r>
          </a:p>
          <a:p>
            <a:pPr marL="0" indent="0">
              <a:buNone/>
            </a:pPr>
            <a:r>
              <a:rPr lang="en-US" sz="2800" i="1" dirty="0" smtClean="0">
                <a:solidFill>
                  <a:schemeClr val="bg1"/>
                </a:solidFill>
              </a:rPr>
              <a:t>	Source: World Travel and Tourism Council (WTTC)</a:t>
            </a:r>
          </a:p>
          <a:p>
            <a:r>
              <a:rPr lang="en-US" dirty="0" smtClean="0">
                <a:solidFill>
                  <a:schemeClr val="bg1"/>
                </a:solidFill>
              </a:rPr>
              <a:t>“70% of executive travelers believe that business travel is “extremely” or “very” important to innovation and to ‘added productivity/efficiency’.” </a:t>
            </a:r>
          </a:p>
          <a:p>
            <a:pPr marL="0" indent="0">
              <a:buNone/>
            </a:pPr>
            <a:r>
              <a:rPr lang="en-US" sz="2800" i="1" dirty="0" smtClean="0">
                <a:solidFill>
                  <a:schemeClr val="bg1"/>
                </a:solidFill>
              </a:rPr>
              <a:t>	Source: WTTC</a:t>
            </a:r>
            <a:endParaRPr lang="en-US" sz="2800" i="1" dirty="0">
              <a:solidFill>
                <a:schemeClr val="bg1"/>
              </a:solidFill>
            </a:endParaRPr>
          </a:p>
        </p:txBody>
      </p:sp>
      <p:sp>
        <p:nvSpPr>
          <p:cNvPr id="4" name="Slide Number Placeholder 4"/>
          <p:cNvSpPr>
            <a:spLocks noGrp="1"/>
          </p:cNvSpPr>
          <p:nvPr>
            <p:ph type="sldNum" sz="quarter" idx="12"/>
          </p:nvPr>
        </p:nvSpPr>
        <p:spPr>
          <a:xfrm>
            <a:off x="6553200" y="6356350"/>
            <a:ext cx="2133600" cy="365125"/>
          </a:xfrm>
        </p:spPr>
        <p:txBody>
          <a:bodyPr/>
          <a:lstStyle/>
          <a:p>
            <a:r>
              <a:rPr lang="en-US" dirty="0" smtClean="0">
                <a:solidFill>
                  <a:schemeClr val="bg1"/>
                </a:solidFill>
              </a:rPr>
              <a:t>4</a:t>
            </a:r>
            <a:endParaRPr lang="en-US" dirty="0">
              <a:solidFill>
                <a:schemeClr val="bg1"/>
              </a:solidFill>
            </a:endParaRPr>
          </a:p>
        </p:txBody>
      </p:sp>
    </p:spTree>
    <p:extLst>
      <p:ext uri="{BB962C8B-B14F-4D97-AF65-F5344CB8AC3E}">
        <p14:creationId xmlns:p14="http://schemas.microsoft.com/office/powerpoint/2010/main" val="4138695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smtClean="0">
                <a:solidFill>
                  <a:schemeClr val="bg1"/>
                </a:solidFill>
                <a:latin typeface="Georgia" panose="02040502050405020303" pitchFamily="18" charset="0"/>
              </a:rPr>
              <a:t>Other travel trends</a:t>
            </a:r>
            <a:endParaRPr lang="en-US" dirty="0">
              <a:solidFill>
                <a:schemeClr val="bg1"/>
              </a:solidFill>
              <a:latin typeface="Georgia" panose="02040502050405020303" pitchFamily="18" charset="0"/>
            </a:endParaRPr>
          </a:p>
        </p:txBody>
      </p:sp>
      <p:sp>
        <p:nvSpPr>
          <p:cNvPr id="7" name="Content Placeholder 2"/>
          <p:cNvSpPr>
            <a:spLocks noGrp="1"/>
          </p:cNvSpPr>
          <p:nvPr>
            <p:ph idx="1"/>
          </p:nvPr>
        </p:nvSpPr>
        <p:spPr/>
        <p:txBody>
          <a:bodyPr/>
          <a:lstStyle/>
          <a:p>
            <a:r>
              <a:rPr lang="en-US" dirty="0" smtClean="0">
                <a:solidFill>
                  <a:schemeClr val="bg1"/>
                </a:solidFill>
              </a:rPr>
              <a:t>35% of online travel bookings expected to be done with mobile devices by 2018</a:t>
            </a:r>
          </a:p>
          <a:p>
            <a:r>
              <a:rPr lang="en-US" dirty="0" smtClean="0">
                <a:solidFill>
                  <a:schemeClr val="bg1"/>
                </a:solidFill>
              </a:rPr>
              <a:t>Smart watches and mobile devices can be used as a room key or a boarding pass</a:t>
            </a:r>
          </a:p>
          <a:p>
            <a:r>
              <a:rPr lang="en-US" dirty="0" smtClean="0">
                <a:solidFill>
                  <a:schemeClr val="bg1"/>
                </a:solidFill>
              </a:rPr>
              <a:t>Current trends: Peer-to-peer dining, AirBnB, Uber</a:t>
            </a:r>
          </a:p>
          <a:p>
            <a:r>
              <a:rPr lang="en-US" dirty="0" smtClean="0">
                <a:solidFill>
                  <a:schemeClr val="bg1"/>
                </a:solidFill>
              </a:rPr>
              <a:t>Use of GPS as a travel assist</a:t>
            </a:r>
          </a:p>
          <a:p>
            <a:pPr marL="0" indent="0">
              <a:buNone/>
            </a:pPr>
            <a:r>
              <a:rPr lang="en-US" sz="2400" i="1" dirty="0" smtClean="0">
                <a:solidFill>
                  <a:schemeClr val="bg1"/>
                </a:solidFill>
              </a:rPr>
              <a:t>	Source: WTM Global Trends Report</a:t>
            </a:r>
            <a:endParaRPr lang="en-US" sz="2400" i="1" dirty="0">
              <a:solidFill>
                <a:schemeClr val="bg1"/>
              </a:solidFill>
            </a:endParaRPr>
          </a:p>
        </p:txBody>
      </p:sp>
      <p:sp>
        <p:nvSpPr>
          <p:cNvPr id="4" name="Slide Number Placeholder 4"/>
          <p:cNvSpPr>
            <a:spLocks noGrp="1"/>
          </p:cNvSpPr>
          <p:nvPr>
            <p:ph type="sldNum" sz="quarter" idx="12"/>
          </p:nvPr>
        </p:nvSpPr>
        <p:spPr>
          <a:xfrm>
            <a:off x="6553200" y="6356350"/>
            <a:ext cx="2133600" cy="365125"/>
          </a:xfrm>
        </p:spPr>
        <p:txBody>
          <a:bodyPr/>
          <a:lstStyle/>
          <a:p>
            <a:r>
              <a:rPr lang="en-US" dirty="0" smtClean="0">
                <a:solidFill>
                  <a:schemeClr val="bg1"/>
                </a:solidFill>
              </a:rPr>
              <a:t>5</a:t>
            </a:r>
            <a:endParaRPr lang="en-US" dirty="0">
              <a:solidFill>
                <a:schemeClr val="bg1"/>
              </a:solidFill>
            </a:endParaRPr>
          </a:p>
        </p:txBody>
      </p:sp>
    </p:spTree>
    <p:extLst>
      <p:ext uri="{BB962C8B-B14F-4D97-AF65-F5344CB8AC3E}">
        <p14:creationId xmlns:p14="http://schemas.microsoft.com/office/powerpoint/2010/main" val="706318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US" dirty="0" smtClean="0">
                <a:solidFill>
                  <a:schemeClr val="bg1"/>
                </a:solidFill>
                <a:latin typeface="Georgia" panose="02040502050405020303" pitchFamily="18" charset="0"/>
              </a:rPr>
              <a:t>The current environment: </a:t>
            </a:r>
            <a:br>
              <a:rPr lang="en-US" dirty="0" smtClean="0">
                <a:solidFill>
                  <a:schemeClr val="bg1"/>
                </a:solidFill>
                <a:latin typeface="Georgia" panose="02040502050405020303" pitchFamily="18" charset="0"/>
              </a:rPr>
            </a:br>
            <a:r>
              <a:rPr lang="en-US" dirty="0" smtClean="0">
                <a:solidFill>
                  <a:schemeClr val="bg1"/>
                </a:solidFill>
                <a:latin typeface="Georgia" panose="02040502050405020303" pitchFamily="18" charset="0"/>
              </a:rPr>
              <a:t>A perfect storm</a:t>
            </a:r>
            <a:endParaRPr lang="en-US" dirty="0">
              <a:solidFill>
                <a:schemeClr val="bg1"/>
              </a:solidFill>
              <a:latin typeface="Georgia" panose="02040502050405020303" pitchFamily="18" charset="0"/>
            </a:endParaRPr>
          </a:p>
        </p:txBody>
      </p:sp>
      <p:sp>
        <p:nvSpPr>
          <p:cNvPr id="7" name="Content Placeholder 2"/>
          <p:cNvSpPr>
            <a:spLocks noGrp="1"/>
          </p:cNvSpPr>
          <p:nvPr>
            <p:ph sz="half" idx="1"/>
          </p:nvPr>
        </p:nvSpPr>
        <p:spPr/>
        <p:txBody>
          <a:bodyPr>
            <a:normAutofit fontScale="70000" lnSpcReduction="20000"/>
          </a:bodyPr>
          <a:lstStyle/>
          <a:p>
            <a:r>
              <a:rPr lang="en-GB" dirty="0" smtClean="0">
                <a:solidFill>
                  <a:schemeClr val="bg1"/>
                </a:solidFill>
              </a:rPr>
              <a:t>Corporate, payroll tax compliance </a:t>
            </a:r>
          </a:p>
          <a:p>
            <a:r>
              <a:rPr lang="en-GB" dirty="0" smtClean="0">
                <a:solidFill>
                  <a:schemeClr val="bg1"/>
                </a:solidFill>
              </a:rPr>
              <a:t>Broader use of equity awards</a:t>
            </a:r>
          </a:p>
          <a:p>
            <a:r>
              <a:rPr lang="en-GB" dirty="0" smtClean="0">
                <a:solidFill>
                  <a:schemeClr val="bg1"/>
                </a:solidFill>
              </a:rPr>
              <a:t>Complexity around awards</a:t>
            </a:r>
          </a:p>
          <a:p>
            <a:r>
              <a:rPr lang="en-GB" dirty="0" smtClean="0">
                <a:solidFill>
                  <a:schemeClr val="bg1"/>
                </a:solidFill>
              </a:rPr>
              <a:t>Globally mobile workforces </a:t>
            </a:r>
          </a:p>
          <a:p>
            <a:r>
              <a:rPr lang="en-GB" dirty="0" smtClean="0">
                <a:solidFill>
                  <a:schemeClr val="bg1"/>
                </a:solidFill>
              </a:rPr>
              <a:t>Difficulty in controlling the process</a:t>
            </a:r>
          </a:p>
          <a:p>
            <a:r>
              <a:rPr lang="en-GB" dirty="0" smtClean="0">
                <a:solidFill>
                  <a:schemeClr val="bg1"/>
                </a:solidFill>
              </a:rPr>
              <a:t>Focus by media </a:t>
            </a:r>
          </a:p>
          <a:p>
            <a:r>
              <a:rPr lang="en-GB" dirty="0" smtClean="0">
                <a:solidFill>
                  <a:schemeClr val="bg1"/>
                </a:solidFill>
              </a:rPr>
              <a:t>Increased scrutiny by tax authorities</a:t>
            </a:r>
          </a:p>
          <a:p>
            <a:r>
              <a:rPr lang="en-GB" dirty="0" smtClean="0">
                <a:solidFill>
                  <a:schemeClr val="bg1"/>
                </a:solidFill>
              </a:rPr>
              <a:t>Corporate monetary and brand risk</a:t>
            </a:r>
          </a:p>
          <a:p>
            <a:r>
              <a:rPr lang="en-GB" dirty="0" smtClean="0">
                <a:solidFill>
                  <a:schemeClr val="bg1"/>
                </a:solidFill>
              </a:rPr>
              <a:t>U.S. localities joining in</a:t>
            </a:r>
            <a:endParaRPr lang="en-US" dirty="0" smtClean="0">
              <a:solidFill>
                <a:schemeClr val="bg1"/>
              </a:solidFill>
            </a:endParaRPr>
          </a:p>
          <a:p>
            <a:r>
              <a:rPr lang="en-US" dirty="0" smtClean="0">
                <a:solidFill>
                  <a:schemeClr val="bg1"/>
                </a:solidFill>
              </a:rPr>
              <a:t>Corporate Risk – Monetary and brand</a:t>
            </a:r>
            <a:endParaRPr lang="en-US" dirty="0">
              <a:solidFill>
                <a:schemeClr val="bg1"/>
              </a:solidFill>
            </a:endParaRPr>
          </a:p>
        </p:txBody>
      </p:sp>
      <p:grpSp>
        <p:nvGrpSpPr>
          <p:cNvPr id="8" name="Group 7"/>
          <p:cNvGrpSpPr/>
          <p:nvPr/>
        </p:nvGrpSpPr>
        <p:grpSpPr>
          <a:xfrm>
            <a:off x="5257800" y="1593271"/>
            <a:ext cx="2507314" cy="3000100"/>
            <a:chOff x="4527081" y="1125538"/>
            <a:chExt cx="4374032" cy="5233701"/>
          </a:xfrm>
        </p:grpSpPr>
        <p:pic>
          <p:nvPicPr>
            <p:cNvPr id="9" name="Picture 6" descr="Money paper and coins"/>
            <p:cNvPicPr>
              <a:picLocks noChangeAspect="1" noChangeArrowheads="1"/>
            </p:cNvPicPr>
            <p:nvPr/>
          </p:nvPicPr>
          <p:blipFill>
            <a:blip r:embed="rId2" cstate="print"/>
            <a:srcRect t="12579"/>
            <a:stretch>
              <a:fillRect/>
            </a:stretch>
          </p:blipFill>
          <p:spPr bwMode="auto">
            <a:xfrm>
              <a:off x="4527081" y="1466851"/>
              <a:ext cx="2201863" cy="2647950"/>
            </a:xfrm>
            <a:prstGeom prst="rect">
              <a:avLst/>
            </a:prstGeom>
            <a:noFill/>
            <a:ln w="9525">
              <a:noFill/>
              <a:miter lim="800000"/>
              <a:headEnd/>
              <a:tailEnd/>
            </a:ln>
          </p:spPr>
        </p:pic>
        <p:pic>
          <p:nvPicPr>
            <p:cNvPr id="10" name="Picture 7" descr="US Treasury"/>
            <p:cNvPicPr>
              <a:picLocks noChangeAspect="1" noChangeArrowheads="1"/>
            </p:cNvPicPr>
            <p:nvPr/>
          </p:nvPicPr>
          <p:blipFill>
            <a:blip r:embed="rId3" cstate="print"/>
            <a:srcRect/>
            <a:stretch>
              <a:fillRect/>
            </a:stretch>
          </p:blipFill>
          <p:spPr bwMode="auto">
            <a:xfrm>
              <a:off x="6700838" y="1125538"/>
              <a:ext cx="2200275" cy="3333750"/>
            </a:xfrm>
            <a:prstGeom prst="rect">
              <a:avLst/>
            </a:prstGeom>
            <a:noFill/>
            <a:ln w="9525">
              <a:noFill/>
              <a:miter lim="800000"/>
              <a:headEnd/>
              <a:tailEnd/>
            </a:ln>
          </p:spPr>
        </p:pic>
        <p:pic>
          <p:nvPicPr>
            <p:cNvPr id="11" name="Picture 9" descr="Airport traveler 127785425,0A4DE7074783292D0ED"/>
            <p:cNvPicPr>
              <a:picLocks noChangeAspect="1" noChangeArrowheads="1"/>
            </p:cNvPicPr>
            <p:nvPr/>
          </p:nvPicPr>
          <p:blipFill>
            <a:blip r:embed="rId4" cstate="print"/>
            <a:srcRect l="8156"/>
            <a:stretch>
              <a:fillRect/>
            </a:stretch>
          </p:blipFill>
          <p:spPr bwMode="auto">
            <a:xfrm>
              <a:off x="4527082" y="3930364"/>
              <a:ext cx="2825653" cy="2428875"/>
            </a:xfrm>
            <a:prstGeom prst="rect">
              <a:avLst/>
            </a:prstGeom>
            <a:noFill/>
            <a:ln w="9525">
              <a:noFill/>
              <a:miter lim="800000"/>
              <a:headEnd/>
              <a:tailEnd/>
            </a:ln>
          </p:spPr>
        </p:pic>
        <p:sp>
          <p:nvSpPr>
            <p:cNvPr id="12" name="TextBox 11"/>
            <p:cNvSpPr txBox="1"/>
            <p:nvPr/>
          </p:nvSpPr>
          <p:spPr>
            <a:xfrm>
              <a:off x="7031831" y="3150981"/>
              <a:ext cx="1538288" cy="738664"/>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lIns="0" tIns="0" rIns="0" bIns="0">
              <a:noAutofit/>
            </a:bodyPr>
            <a:lstStyle/>
            <a:p>
              <a:pPr algn="ctr">
                <a:spcBef>
                  <a:spcPts val="450"/>
                </a:spcBef>
                <a:defRPr/>
              </a:pPr>
              <a:r>
                <a:rPr lang="en-US" sz="1200" b="1" dirty="0">
                  <a:solidFill>
                    <a:schemeClr val="bg1"/>
                  </a:solidFill>
                </a:rPr>
                <a:t>Regulatory Activity/Tax Compliance</a:t>
              </a:r>
            </a:p>
          </p:txBody>
        </p:sp>
        <p:sp>
          <p:nvSpPr>
            <p:cNvPr id="13" name="TextBox 12"/>
            <p:cNvSpPr txBox="1"/>
            <p:nvPr/>
          </p:nvSpPr>
          <p:spPr>
            <a:xfrm>
              <a:off x="4858870" y="1676400"/>
              <a:ext cx="1538287" cy="492443"/>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lIns="0" tIns="0" rIns="0" bIns="0">
              <a:noAutofit/>
            </a:bodyPr>
            <a:lstStyle/>
            <a:p>
              <a:pPr algn="ctr">
                <a:spcBef>
                  <a:spcPts val="450"/>
                </a:spcBef>
                <a:defRPr/>
              </a:pPr>
              <a:r>
                <a:rPr lang="en-GB" sz="1200" b="1" dirty="0">
                  <a:solidFill>
                    <a:schemeClr val="bg1"/>
                  </a:solidFill>
                </a:rPr>
                <a:t>Long Term Awards</a:t>
              </a:r>
            </a:p>
          </p:txBody>
        </p:sp>
        <p:sp>
          <p:nvSpPr>
            <p:cNvPr id="14" name="TextBox 13"/>
            <p:cNvSpPr txBox="1"/>
            <p:nvPr/>
          </p:nvSpPr>
          <p:spPr>
            <a:xfrm>
              <a:off x="5170765" y="4118565"/>
              <a:ext cx="1538287" cy="492443"/>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lIns="0" tIns="0" rIns="0" bIns="0">
              <a:noAutofit/>
            </a:bodyPr>
            <a:lstStyle/>
            <a:p>
              <a:pPr algn="ctr">
                <a:spcBef>
                  <a:spcPts val="450"/>
                </a:spcBef>
                <a:defRPr/>
              </a:pPr>
              <a:r>
                <a:rPr lang="en-GB" sz="1200" b="1" dirty="0">
                  <a:solidFill>
                    <a:schemeClr val="bg1"/>
                  </a:solidFill>
                </a:rPr>
                <a:t>Mobile Employees</a:t>
              </a:r>
            </a:p>
          </p:txBody>
        </p:sp>
      </p:grpSp>
      <p:sp>
        <p:nvSpPr>
          <p:cNvPr id="15" name="Slide Number Placeholder 4"/>
          <p:cNvSpPr>
            <a:spLocks noGrp="1"/>
          </p:cNvSpPr>
          <p:nvPr>
            <p:ph type="sldNum" sz="quarter" idx="12"/>
          </p:nvPr>
        </p:nvSpPr>
        <p:spPr>
          <a:xfrm>
            <a:off x="6553200" y="6356350"/>
            <a:ext cx="2133600" cy="365125"/>
          </a:xfrm>
        </p:spPr>
        <p:txBody>
          <a:bodyPr/>
          <a:lstStyle/>
          <a:p>
            <a:r>
              <a:rPr lang="en-US" dirty="0" smtClean="0">
                <a:solidFill>
                  <a:schemeClr val="bg1"/>
                </a:solidFill>
              </a:rPr>
              <a:t>6</a:t>
            </a:r>
            <a:endParaRPr lang="en-US" dirty="0">
              <a:solidFill>
                <a:schemeClr val="bg1"/>
              </a:solidFill>
            </a:endParaRPr>
          </a:p>
        </p:txBody>
      </p:sp>
    </p:spTree>
    <p:extLst>
      <p:ext uri="{BB962C8B-B14F-4D97-AF65-F5344CB8AC3E}">
        <p14:creationId xmlns:p14="http://schemas.microsoft.com/office/powerpoint/2010/main" val="1590286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solidFill>
                  <a:schemeClr val="bg1"/>
                </a:solidFill>
                <a:latin typeface="Georgia" panose="02040502050405020303" pitchFamily="18" charset="0"/>
              </a:rPr>
              <a:t>Start with the basics:</a:t>
            </a:r>
            <a:br>
              <a:rPr lang="en-US" dirty="0" smtClean="0">
                <a:solidFill>
                  <a:schemeClr val="bg1"/>
                </a:solidFill>
                <a:latin typeface="Georgia" panose="02040502050405020303" pitchFamily="18" charset="0"/>
              </a:rPr>
            </a:br>
            <a:r>
              <a:rPr lang="en-US" dirty="0" smtClean="0">
                <a:solidFill>
                  <a:schemeClr val="bg1"/>
                </a:solidFill>
                <a:latin typeface="Georgia" panose="02040502050405020303" pitchFamily="18" charset="0"/>
              </a:rPr>
              <a:t>U.S. nonresident state income tax</a:t>
            </a:r>
            <a:endParaRPr lang="en-US" dirty="0">
              <a:solidFill>
                <a:schemeClr val="bg1"/>
              </a:solidFill>
              <a:latin typeface="Georgia" panose="02040502050405020303" pitchFamily="18" charset="0"/>
            </a:endParaRPr>
          </a:p>
        </p:txBody>
      </p:sp>
      <p:sp>
        <p:nvSpPr>
          <p:cNvPr id="10" name="Content Placeholder 9"/>
          <p:cNvSpPr>
            <a:spLocks noGrp="1"/>
          </p:cNvSpPr>
          <p:nvPr>
            <p:ph idx="1"/>
          </p:nvPr>
        </p:nvSpPr>
        <p:spPr/>
        <p:txBody>
          <a:bodyPr>
            <a:normAutofit fontScale="77500" lnSpcReduction="20000"/>
          </a:bodyPr>
          <a:lstStyle/>
          <a:p>
            <a:r>
              <a:rPr lang="en-US" dirty="0" smtClean="0">
                <a:solidFill>
                  <a:schemeClr val="bg1"/>
                </a:solidFill>
              </a:rPr>
              <a:t>In general, employers are required to withhold SIT on nonresidents of a state if services are or were performed by the employee in that state</a:t>
            </a:r>
          </a:p>
          <a:p>
            <a:r>
              <a:rPr lang="en-US" dirty="0" smtClean="0">
                <a:solidFill>
                  <a:schemeClr val="bg1"/>
                </a:solidFill>
              </a:rPr>
              <a:t>Section 114 (former Public Law 104-95) exception – “retirement/pension income”</a:t>
            </a:r>
          </a:p>
          <a:p>
            <a:pPr lvl="1"/>
            <a:r>
              <a:rPr lang="en-US" dirty="0" smtClean="0">
                <a:solidFill>
                  <a:schemeClr val="bg1"/>
                </a:solidFill>
              </a:rPr>
              <a:t>Applicable to qualified pension income only</a:t>
            </a:r>
          </a:p>
          <a:p>
            <a:pPr lvl="1"/>
            <a:r>
              <a:rPr lang="en-US" dirty="0" smtClean="0">
                <a:solidFill>
                  <a:schemeClr val="bg1"/>
                </a:solidFill>
              </a:rPr>
              <a:t>Generally not applicable for equity compensation, bonus, deferred comp, etc.</a:t>
            </a:r>
          </a:p>
          <a:p>
            <a:r>
              <a:rPr lang="en-US" dirty="0" smtClean="0">
                <a:solidFill>
                  <a:schemeClr val="bg1"/>
                </a:solidFill>
              </a:rPr>
              <a:t>Exceptions/limitations:</a:t>
            </a:r>
          </a:p>
          <a:p>
            <a:pPr lvl="1"/>
            <a:r>
              <a:rPr lang="en-US" dirty="0" smtClean="0">
                <a:solidFill>
                  <a:schemeClr val="bg1"/>
                </a:solidFill>
              </a:rPr>
              <a:t>De minimis rules of certain states (not always applicable to equity compensation)</a:t>
            </a:r>
          </a:p>
          <a:p>
            <a:pPr lvl="1"/>
            <a:r>
              <a:rPr lang="en-US" dirty="0" smtClean="0">
                <a:solidFill>
                  <a:schemeClr val="bg1"/>
                </a:solidFill>
              </a:rPr>
              <a:t>Reciprocal agreements between states</a:t>
            </a:r>
          </a:p>
          <a:p>
            <a:pPr lvl="1"/>
            <a:r>
              <a:rPr lang="en-US" dirty="0" smtClean="0">
                <a:solidFill>
                  <a:schemeClr val="bg1"/>
                </a:solidFill>
              </a:rPr>
              <a:t>Telecommuting (convenience of the employer doctrine)</a:t>
            </a:r>
          </a:p>
          <a:p>
            <a:pPr marL="457200" lvl="1" indent="0">
              <a:buNone/>
            </a:pPr>
            <a:endParaRPr lang="en-US" dirty="0">
              <a:solidFill>
                <a:schemeClr val="bg1"/>
              </a:solidFill>
            </a:endParaRPr>
          </a:p>
        </p:txBody>
      </p:sp>
      <p:sp>
        <p:nvSpPr>
          <p:cNvPr id="4" name="Slide Number Placeholder 4"/>
          <p:cNvSpPr>
            <a:spLocks noGrp="1"/>
          </p:cNvSpPr>
          <p:nvPr>
            <p:ph type="sldNum" sz="quarter" idx="12"/>
          </p:nvPr>
        </p:nvSpPr>
        <p:spPr>
          <a:xfrm>
            <a:off x="6553200" y="6356350"/>
            <a:ext cx="2133600" cy="365125"/>
          </a:xfrm>
        </p:spPr>
        <p:txBody>
          <a:bodyPr/>
          <a:lstStyle/>
          <a:p>
            <a:r>
              <a:rPr lang="en-US" dirty="0" smtClean="0">
                <a:solidFill>
                  <a:schemeClr val="bg1"/>
                </a:solidFill>
              </a:rPr>
              <a:t>7</a:t>
            </a:r>
            <a:endParaRPr lang="en-US" dirty="0">
              <a:solidFill>
                <a:schemeClr val="bg1"/>
              </a:solidFill>
            </a:endParaRPr>
          </a:p>
        </p:txBody>
      </p:sp>
    </p:spTree>
    <p:extLst>
      <p:ext uri="{BB962C8B-B14F-4D97-AF65-F5344CB8AC3E}">
        <p14:creationId xmlns:p14="http://schemas.microsoft.com/office/powerpoint/2010/main" val="269579225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Title 242"/>
          <p:cNvSpPr>
            <a:spLocks noGrp="1"/>
          </p:cNvSpPr>
          <p:nvPr>
            <p:ph type="title"/>
          </p:nvPr>
        </p:nvSpPr>
        <p:spPr/>
        <p:txBody>
          <a:bodyPr>
            <a:normAutofit fontScale="90000"/>
          </a:bodyPr>
          <a:lstStyle/>
          <a:p>
            <a:r>
              <a:rPr lang="en-US" dirty="0" smtClean="0">
                <a:solidFill>
                  <a:schemeClr val="bg1"/>
                </a:solidFill>
                <a:latin typeface="Georgia" panose="02040502050405020303" pitchFamily="18" charset="0"/>
              </a:rPr>
              <a:t>Nonresident withholding </a:t>
            </a:r>
            <a:br>
              <a:rPr lang="en-US" dirty="0" smtClean="0">
                <a:solidFill>
                  <a:schemeClr val="bg1"/>
                </a:solidFill>
                <a:latin typeface="Georgia" panose="02040502050405020303" pitchFamily="18" charset="0"/>
              </a:rPr>
            </a:br>
            <a:r>
              <a:rPr lang="en-US" dirty="0" smtClean="0">
                <a:solidFill>
                  <a:schemeClr val="bg1"/>
                </a:solidFill>
                <a:latin typeface="Georgia" panose="02040502050405020303" pitchFamily="18" charset="0"/>
              </a:rPr>
              <a:t>de minimis jurisdictions</a:t>
            </a:r>
            <a:endParaRPr lang="en-US" dirty="0">
              <a:solidFill>
                <a:schemeClr val="bg1"/>
              </a:solidFill>
              <a:latin typeface="Georgia" panose="02040502050405020303" pitchFamily="18" charset="0"/>
            </a:endParaRPr>
          </a:p>
        </p:txBody>
      </p:sp>
      <p:grpSp>
        <p:nvGrpSpPr>
          <p:cNvPr id="3" name="Group 2"/>
          <p:cNvGrpSpPr/>
          <p:nvPr/>
        </p:nvGrpSpPr>
        <p:grpSpPr>
          <a:xfrm>
            <a:off x="795181" y="1417638"/>
            <a:ext cx="7839202" cy="4925485"/>
            <a:chOff x="795181" y="1417638"/>
            <a:chExt cx="7839202" cy="4925485"/>
          </a:xfrm>
        </p:grpSpPr>
        <p:sp>
          <p:nvSpPr>
            <p:cNvPr id="302" name="Text Box 150"/>
            <p:cNvSpPr txBox="1">
              <a:spLocks noChangeArrowheads="1"/>
            </p:cNvSpPr>
            <p:nvPr/>
          </p:nvSpPr>
          <p:spPr bwMode="auto">
            <a:xfrm>
              <a:off x="6324982" y="1417638"/>
              <a:ext cx="1013098" cy="323165"/>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200" b="1" dirty="0">
                  <a:solidFill>
                    <a:srgbClr val="000000"/>
                  </a:solidFill>
                  <a:cs typeface="Times New Roman" pitchFamily="18" charset="0"/>
                </a:rPr>
                <a:t>As of </a:t>
              </a:r>
              <a:r>
                <a:rPr lang="en-US" sz="1200" b="1" dirty="0" smtClean="0">
                  <a:solidFill>
                    <a:srgbClr val="000000"/>
                  </a:solidFill>
                  <a:cs typeface="Times New Roman" pitchFamily="18" charset="0"/>
                </a:rPr>
                <a:t>April 2017</a:t>
              </a:r>
              <a:endParaRPr lang="en-US" sz="1200" b="1" dirty="0">
                <a:solidFill>
                  <a:srgbClr val="000000"/>
                </a:solidFill>
                <a:cs typeface="Times New Roman" pitchFamily="18" charset="0"/>
              </a:endParaRPr>
            </a:p>
            <a:p>
              <a:pPr algn="ctr" fontAlgn="base">
                <a:spcBef>
                  <a:spcPct val="0"/>
                </a:spcBef>
                <a:spcAft>
                  <a:spcPct val="0"/>
                </a:spcAft>
              </a:pPr>
              <a:endParaRPr lang="en-US" sz="900" b="1" dirty="0">
                <a:solidFill>
                  <a:srgbClr val="000000"/>
                </a:solidFill>
                <a:cs typeface="Times New Roman" pitchFamily="18" charset="0"/>
              </a:endParaRPr>
            </a:p>
          </p:txBody>
        </p:sp>
        <p:sp>
          <p:nvSpPr>
            <p:cNvPr id="304" name="Rectangle 152"/>
            <p:cNvSpPr>
              <a:spLocks noChangeArrowheads="1"/>
            </p:cNvSpPr>
            <p:nvPr/>
          </p:nvSpPr>
          <p:spPr bwMode="auto">
            <a:xfrm>
              <a:off x="5595312" y="5714122"/>
              <a:ext cx="131243" cy="115372"/>
            </a:xfrm>
            <a:prstGeom prst="rect">
              <a:avLst/>
            </a:prstGeom>
            <a:solidFill>
              <a:srgbClr val="127B9B"/>
            </a:solidFill>
            <a:ln w="9525">
              <a:solidFill>
                <a:schemeClr val="tx1"/>
              </a:solidFill>
              <a:miter lim="800000"/>
              <a:headEnd/>
              <a:tailEnd/>
            </a:ln>
          </p:spPr>
          <p:txBody>
            <a:bodyPr wrap="none" anchor="ctr"/>
            <a:lstStyle/>
            <a:p>
              <a:pPr fontAlgn="base">
                <a:spcBef>
                  <a:spcPct val="0"/>
                </a:spcBef>
                <a:spcAft>
                  <a:spcPct val="0"/>
                </a:spcAft>
              </a:pPr>
              <a:endParaRPr lang="en-US" sz="900" dirty="0">
                <a:solidFill>
                  <a:srgbClr val="000000"/>
                </a:solidFill>
              </a:endParaRPr>
            </a:p>
          </p:txBody>
        </p:sp>
        <p:sp>
          <p:nvSpPr>
            <p:cNvPr id="305" name="Text Box 153"/>
            <p:cNvSpPr txBox="1">
              <a:spLocks noChangeArrowheads="1"/>
            </p:cNvSpPr>
            <p:nvPr/>
          </p:nvSpPr>
          <p:spPr bwMode="auto">
            <a:xfrm>
              <a:off x="5775695" y="5676936"/>
              <a:ext cx="2630336" cy="184666"/>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200" dirty="0">
                  <a:solidFill>
                    <a:srgbClr val="000000"/>
                  </a:solidFill>
                  <a:cs typeface="Times New Roman" pitchFamily="18" charset="0"/>
                </a:rPr>
                <a:t>States with de minimis rules or exceptions</a:t>
              </a:r>
            </a:p>
          </p:txBody>
        </p:sp>
        <p:sp>
          <p:nvSpPr>
            <p:cNvPr id="306" name="Text Box 154"/>
            <p:cNvSpPr txBox="1">
              <a:spLocks noChangeArrowheads="1"/>
            </p:cNvSpPr>
            <p:nvPr/>
          </p:nvSpPr>
          <p:spPr bwMode="auto">
            <a:xfrm>
              <a:off x="5775695" y="5907684"/>
              <a:ext cx="2843535" cy="184666"/>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200" dirty="0">
                  <a:solidFill>
                    <a:srgbClr val="000000"/>
                  </a:solidFill>
                  <a:cs typeface="Times New Roman" pitchFamily="18" charset="0"/>
                </a:rPr>
                <a:t>States without de minimis rules or exceptions</a:t>
              </a:r>
            </a:p>
          </p:txBody>
        </p:sp>
        <p:sp>
          <p:nvSpPr>
            <p:cNvPr id="307" name="Rectangle 155"/>
            <p:cNvSpPr>
              <a:spLocks noChangeArrowheads="1"/>
            </p:cNvSpPr>
            <p:nvPr/>
          </p:nvSpPr>
          <p:spPr bwMode="auto">
            <a:xfrm>
              <a:off x="5595312" y="5944870"/>
              <a:ext cx="131243" cy="115372"/>
            </a:xfrm>
            <a:prstGeom prst="rect">
              <a:avLst/>
            </a:prstGeom>
            <a:solidFill>
              <a:srgbClr val="E24525"/>
            </a:solidFill>
            <a:ln w="9525">
              <a:solidFill>
                <a:schemeClr val="tx1"/>
              </a:solidFill>
              <a:miter lim="800000"/>
              <a:headEnd/>
              <a:tailEnd/>
            </a:ln>
          </p:spPr>
          <p:txBody>
            <a:bodyPr wrap="none" anchor="ctr"/>
            <a:lstStyle/>
            <a:p>
              <a:pPr fontAlgn="base">
                <a:spcBef>
                  <a:spcPct val="0"/>
                </a:spcBef>
                <a:spcAft>
                  <a:spcPct val="0"/>
                </a:spcAft>
              </a:pPr>
              <a:endParaRPr lang="en-US" sz="900" dirty="0">
                <a:solidFill>
                  <a:srgbClr val="000000"/>
                </a:solidFill>
              </a:endParaRPr>
            </a:p>
          </p:txBody>
        </p:sp>
        <p:sp>
          <p:nvSpPr>
            <p:cNvPr id="309" name="Text Box 154"/>
            <p:cNvSpPr txBox="1">
              <a:spLocks noChangeArrowheads="1"/>
            </p:cNvSpPr>
            <p:nvPr/>
          </p:nvSpPr>
          <p:spPr bwMode="auto">
            <a:xfrm>
              <a:off x="5775695" y="6129321"/>
              <a:ext cx="2276136" cy="184666"/>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200" dirty="0">
                  <a:solidFill>
                    <a:srgbClr val="000000"/>
                  </a:solidFill>
                  <a:cs typeface="Times New Roman" pitchFamily="18" charset="0"/>
                </a:rPr>
                <a:t>States with no withholding provision</a:t>
              </a:r>
            </a:p>
          </p:txBody>
        </p:sp>
        <p:sp>
          <p:nvSpPr>
            <p:cNvPr id="239" name="Title 242"/>
            <p:cNvSpPr txBox="1">
              <a:spLocks/>
            </p:cNvSpPr>
            <p:nvPr/>
          </p:nvSpPr>
          <p:spPr bwMode="gray">
            <a:xfrm>
              <a:off x="795181" y="6147844"/>
              <a:ext cx="7670780" cy="195279"/>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fontAlgn="base">
                <a:spcBef>
                  <a:spcPct val="0"/>
                </a:spcBef>
                <a:spcAft>
                  <a:spcPct val="0"/>
                </a:spcAft>
              </a:pPr>
              <a:r>
                <a:rPr lang="en-US" sz="900" i="1" dirty="0">
                  <a:solidFill>
                    <a:srgbClr val="000000"/>
                  </a:solidFill>
                </a:rPr>
                <a:t>Source: KPMG LLP </a:t>
              </a:r>
              <a:r>
                <a:rPr lang="en-US" sz="900" i="1" dirty="0" smtClean="0">
                  <a:solidFill>
                    <a:srgbClr val="000000"/>
                  </a:solidFill>
                </a:rPr>
                <a:t>Global Mobility Services</a:t>
              </a:r>
              <a:endParaRPr lang="en-US" sz="900" i="1" dirty="0">
                <a:solidFill>
                  <a:srgbClr val="000000"/>
                </a:solidFill>
              </a:endParaRPr>
            </a:p>
          </p:txBody>
        </p:sp>
        <p:sp>
          <p:nvSpPr>
            <p:cNvPr id="310" name="Rectangle 155"/>
            <p:cNvSpPr>
              <a:spLocks noChangeArrowheads="1"/>
            </p:cNvSpPr>
            <p:nvPr/>
          </p:nvSpPr>
          <p:spPr bwMode="auto">
            <a:xfrm>
              <a:off x="5595312" y="6166508"/>
              <a:ext cx="131243" cy="115372"/>
            </a:xfrm>
            <a:prstGeom prst="rect">
              <a:avLst/>
            </a:prstGeom>
            <a:solidFill>
              <a:srgbClr val="F89D1F"/>
            </a:solidFill>
            <a:ln w="9525">
              <a:solidFill>
                <a:schemeClr val="tx1"/>
              </a:solidFill>
              <a:miter lim="800000"/>
              <a:headEnd/>
              <a:tailEnd/>
            </a:ln>
          </p:spPr>
          <p:txBody>
            <a:bodyPr wrap="none" anchor="ctr"/>
            <a:lstStyle/>
            <a:p>
              <a:pPr fontAlgn="base">
                <a:spcBef>
                  <a:spcPct val="0"/>
                </a:spcBef>
                <a:spcAft>
                  <a:spcPct val="0"/>
                </a:spcAft>
              </a:pPr>
              <a:endParaRPr lang="en-US" sz="900" dirty="0">
                <a:solidFill>
                  <a:srgbClr val="000000"/>
                </a:solidFill>
              </a:endParaRPr>
            </a:p>
          </p:txBody>
        </p:sp>
        <p:graphicFrame>
          <p:nvGraphicFramePr>
            <p:cNvPr id="441" name="Object 2"/>
            <p:cNvGraphicFramePr>
              <a:graphicFrameLocks noChangeAspect="1"/>
            </p:cNvGraphicFramePr>
            <p:nvPr>
              <p:extLst>
                <p:ext uri="{D42A27DB-BD31-4B8C-83A1-F6EECF244321}">
                  <p14:modId xmlns:p14="http://schemas.microsoft.com/office/powerpoint/2010/main" val="3599018056"/>
                </p:ext>
              </p:extLst>
            </p:nvPr>
          </p:nvGraphicFramePr>
          <p:xfrm>
            <a:off x="2565127" y="5084450"/>
            <a:ext cx="1064112" cy="881566"/>
          </p:xfrm>
          <a:graphic>
            <a:graphicData uri="http://schemas.openxmlformats.org/presentationml/2006/ole">
              <mc:AlternateContent xmlns:mc="http://schemas.openxmlformats.org/markup-compatibility/2006">
                <mc:Choice xmlns:v="urn:schemas-microsoft-com:vml" Requires="v">
                  <p:oleObj spid="_x0000_s2092" name="Presentation" r:id="rId4" imgW="3361863" imgH="2520764" progId="PowerPoint.Show.8">
                    <p:embed/>
                  </p:oleObj>
                </mc:Choice>
                <mc:Fallback>
                  <p:oleObj name="Presentation" r:id="rId4" imgW="3361863" imgH="2520764" progId="PowerPoint.Show.8">
                    <p:embed/>
                    <p:pic>
                      <p:nvPicPr>
                        <p:cNvPr id="0" name=""/>
                        <p:cNvPicPr preferRelativeResize="0">
                          <a:picLocks noChangeAspect="1" noChangeArrowheads="1"/>
                        </p:cNvPicPr>
                        <p:nvPr/>
                      </p:nvPicPr>
                      <p:blipFill>
                        <a:blip r:embed="rId5"/>
                        <a:srcRect/>
                        <a:stretch>
                          <a:fillRect/>
                        </a:stretch>
                      </p:blipFill>
                      <p:spPr bwMode="auto">
                        <a:xfrm>
                          <a:off x="2565127" y="5084450"/>
                          <a:ext cx="1064112" cy="881566"/>
                        </a:xfrm>
                        <a:prstGeom prst="rect">
                          <a:avLst/>
                        </a:prstGeom>
                        <a:noFill/>
                        <a:ln>
                          <a:solidFill>
                            <a:srgbClr val="F7DF7D"/>
                          </a:solidFill>
                        </a:ln>
                        <a:extLst/>
                      </p:spPr>
                    </p:pic>
                  </p:oleObj>
                </mc:Fallback>
              </mc:AlternateContent>
            </a:graphicData>
          </a:graphic>
        </p:graphicFrame>
        <p:sp>
          <p:nvSpPr>
            <p:cNvPr id="442" name="Freeform 4"/>
            <p:cNvSpPr>
              <a:spLocks/>
            </p:cNvSpPr>
            <p:nvPr/>
          </p:nvSpPr>
          <p:spPr bwMode="auto">
            <a:xfrm>
              <a:off x="2193356" y="2782363"/>
              <a:ext cx="813972" cy="884457"/>
            </a:xfrm>
            <a:custGeom>
              <a:avLst/>
              <a:gdLst>
                <a:gd name="T0" fmla="*/ 335181541 w 616"/>
                <a:gd name="T1" fmla="*/ 0 h 751"/>
                <a:gd name="T2" fmla="*/ 1088707465 w 616"/>
                <a:gd name="T3" fmla="*/ 138609450 h 751"/>
                <a:gd name="T4" fmla="*/ 1033264050 w 616"/>
                <a:gd name="T5" fmla="*/ 466229942 h 751"/>
                <a:gd name="T6" fmla="*/ 1552416032 w 616"/>
                <a:gd name="T7" fmla="*/ 549394313 h 751"/>
                <a:gd name="T8" fmla="*/ 1353324561 w 616"/>
                <a:gd name="T9" fmla="*/ 1892639110 h 751"/>
                <a:gd name="T10" fmla="*/ 0 w 616"/>
                <a:gd name="T11" fmla="*/ 1665825026 h 751"/>
                <a:gd name="T12" fmla="*/ 335181541 w 616"/>
                <a:gd name="T13" fmla="*/ 0 h 751"/>
                <a:gd name="T14" fmla="*/ 335181541 w 616"/>
                <a:gd name="T15" fmla="*/ 0 h 751"/>
                <a:gd name="T16" fmla="*/ 0 60000 65536"/>
                <a:gd name="T17" fmla="*/ 0 60000 65536"/>
                <a:gd name="T18" fmla="*/ 0 60000 65536"/>
                <a:gd name="T19" fmla="*/ 0 60000 65536"/>
                <a:gd name="T20" fmla="*/ 0 60000 65536"/>
                <a:gd name="T21" fmla="*/ 0 60000 65536"/>
                <a:gd name="T22" fmla="*/ 0 60000 65536"/>
                <a:gd name="T23" fmla="*/ 0 60000 65536"/>
                <a:gd name="T24" fmla="*/ 0 w 616"/>
                <a:gd name="T25" fmla="*/ 0 h 751"/>
                <a:gd name="T26" fmla="*/ 616 w 616"/>
                <a:gd name="T27" fmla="*/ 751 h 7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16" h="751">
                  <a:moveTo>
                    <a:pt x="133" y="0"/>
                  </a:moveTo>
                  <a:lnTo>
                    <a:pt x="432" y="55"/>
                  </a:lnTo>
                  <a:lnTo>
                    <a:pt x="410" y="185"/>
                  </a:lnTo>
                  <a:lnTo>
                    <a:pt x="616" y="218"/>
                  </a:lnTo>
                  <a:lnTo>
                    <a:pt x="537" y="751"/>
                  </a:lnTo>
                  <a:lnTo>
                    <a:pt x="0" y="661"/>
                  </a:lnTo>
                  <a:lnTo>
                    <a:pt x="133" y="0"/>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43" name="Freeform 5"/>
            <p:cNvSpPr>
              <a:spLocks/>
            </p:cNvSpPr>
            <p:nvPr/>
          </p:nvSpPr>
          <p:spPr bwMode="auto">
            <a:xfrm>
              <a:off x="1050359" y="1861397"/>
              <a:ext cx="1148282" cy="846770"/>
            </a:xfrm>
            <a:custGeom>
              <a:avLst/>
              <a:gdLst>
                <a:gd name="T0" fmla="*/ 0 w 869"/>
                <a:gd name="T1" fmla="*/ 1353325230 h 719"/>
                <a:gd name="T2" fmla="*/ 95765970 w 869"/>
                <a:gd name="T3" fmla="*/ 894656747 h 719"/>
                <a:gd name="T4" fmla="*/ 206652879 w 869"/>
                <a:gd name="T5" fmla="*/ 761087461 h 719"/>
                <a:gd name="T6" fmla="*/ 473789612 w 869"/>
                <a:gd name="T7" fmla="*/ 0 h 719"/>
                <a:gd name="T8" fmla="*/ 612399011 w 869"/>
                <a:gd name="T9" fmla="*/ 37803154 h 719"/>
                <a:gd name="T10" fmla="*/ 617439324 w 869"/>
                <a:gd name="T11" fmla="*/ 73085357 h 719"/>
                <a:gd name="T12" fmla="*/ 650200564 w 869"/>
                <a:gd name="T13" fmla="*/ 78125670 h 719"/>
                <a:gd name="T14" fmla="*/ 816530890 w 869"/>
                <a:gd name="T15" fmla="*/ 340222020 h 719"/>
                <a:gd name="T16" fmla="*/ 1003022666 w 869"/>
                <a:gd name="T17" fmla="*/ 330141394 h 719"/>
                <a:gd name="T18" fmla="*/ 1141632065 w 869"/>
                <a:gd name="T19" fmla="*/ 393144513 h 719"/>
                <a:gd name="T20" fmla="*/ 1209675495 w 869"/>
                <a:gd name="T21" fmla="*/ 383063887 h 719"/>
                <a:gd name="T22" fmla="*/ 1630542417 w 869"/>
                <a:gd name="T23" fmla="*/ 393144513 h 719"/>
                <a:gd name="T24" fmla="*/ 2106851590 w 869"/>
                <a:gd name="T25" fmla="*/ 501512135 h 719"/>
                <a:gd name="T26" fmla="*/ 2132053155 w 869"/>
                <a:gd name="T27" fmla="*/ 559474941 h 719"/>
                <a:gd name="T28" fmla="*/ 2147483647 w 869"/>
                <a:gd name="T29" fmla="*/ 640119949 h 719"/>
                <a:gd name="T30" fmla="*/ 2026206584 w 869"/>
                <a:gd name="T31" fmla="*/ 889616435 h 719"/>
                <a:gd name="T32" fmla="*/ 1920360013 w 869"/>
                <a:gd name="T33" fmla="*/ 980342068 h 719"/>
                <a:gd name="T34" fmla="*/ 1907760024 w 869"/>
                <a:gd name="T35" fmla="*/ 1048385500 h 719"/>
                <a:gd name="T36" fmla="*/ 1968243779 w 869"/>
                <a:gd name="T37" fmla="*/ 1113909569 h 719"/>
                <a:gd name="T38" fmla="*/ 1902719711 w 869"/>
                <a:gd name="T39" fmla="*/ 1267639909 h 719"/>
                <a:gd name="T40" fmla="*/ 1769150625 w 869"/>
                <a:gd name="T41" fmla="*/ 1811994110 h 719"/>
                <a:gd name="T42" fmla="*/ 1028224231 w 869"/>
                <a:gd name="T43" fmla="*/ 1635582758 h 719"/>
                <a:gd name="T44" fmla="*/ 0 w 869"/>
                <a:gd name="T45" fmla="*/ 1353325230 h 719"/>
                <a:gd name="T46" fmla="*/ 0 w 869"/>
                <a:gd name="T47" fmla="*/ 1353325230 h 71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69"/>
                <a:gd name="T73" fmla="*/ 0 h 719"/>
                <a:gd name="T74" fmla="*/ 869 w 869"/>
                <a:gd name="T75" fmla="*/ 719 h 71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69" h="719">
                  <a:moveTo>
                    <a:pt x="0" y="537"/>
                  </a:moveTo>
                  <a:lnTo>
                    <a:pt x="38" y="355"/>
                  </a:lnTo>
                  <a:lnTo>
                    <a:pt x="82" y="302"/>
                  </a:lnTo>
                  <a:lnTo>
                    <a:pt x="188" y="0"/>
                  </a:lnTo>
                  <a:lnTo>
                    <a:pt x="243" y="15"/>
                  </a:lnTo>
                  <a:lnTo>
                    <a:pt x="245" y="29"/>
                  </a:lnTo>
                  <a:lnTo>
                    <a:pt x="258" y="31"/>
                  </a:lnTo>
                  <a:lnTo>
                    <a:pt x="324" y="135"/>
                  </a:lnTo>
                  <a:lnTo>
                    <a:pt x="398" y="131"/>
                  </a:lnTo>
                  <a:lnTo>
                    <a:pt x="453" y="156"/>
                  </a:lnTo>
                  <a:lnTo>
                    <a:pt x="480" y="152"/>
                  </a:lnTo>
                  <a:lnTo>
                    <a:pt x="647" y="156"/>
                  </a:lnTo>
                  <a:lnTo>
                    <a:pt x="836" y="199"/>
                  </a:lnTo>
                  <a:lnTo>
                    <a:pt x="846" y="222"/>
                  </a:lnTo>
                  <a:lnTo>
                    <a:pt x="869" y="254"/>
                  </a:lnTo>
                  <a:lnTo>
                    <a:pt x="804" y="353"/>
                  </a:lnTo>
                  <a:lnTo>
                    <a:pt x="762" y="389"/>
                  </a:lnTo>
                  <a:lnTo>
                    <a:pt x="757" y="416"/>
                  </a:lnTo>
                  <a:lnTo>
                    <a:pt x="781" y="442"/>
                  </a:lnTo>
                  <a:lnTo>
                    <a:pt x="755" y="503"/>
                  </a:lnTo>
                  <a:lnTo>
                    <a:pt x="702" y="719"/>
                  </a:lnTo>
                  <a:lnTo>
                    <a:pt x="408" y="649"/>
                  </a:lnTo>
                  <a:lnTo>
                    <a:pt x="0" y="537"/>
                  </a:lnTo>
                  <a:close/>
                </a:path>
              </a:pathLst>
            </a:custGeom>
            <a:solidFill>
              <a:srgbClr val="000000"/>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44" name="Freeform 6"/>
            <p:cNvSpPr>
              <a:spLocks/>
            </p:cNvSpPr>
            <p:nvPr/>
          </p:nvSpPr>
          <p:spPr bwMode="auto">
            <a:xfrm>
              <a:off x="1453381" y="2625728"/>
              <a:ext cx="915719" cy="1228347"/>
            </a:xfrm>
            <a:custGeom>
              <a:avLst/>
              <a:gdLst>
                <a:gd name="T0" fmla="*/ 0 w 693"/>
                <a:gd name="T1" fmla="*/ 965218704 h 1043"/>
                <a:gd name="T2" fmla="*/ 1108868252 w 693"/>
                <a:gd name="T3" fmla="*/ 2147483647 h 1043"/>
                <a:gd name="T4" fmla="*/ 1151710080 w 693"/>
                <a:gd name="T5" fmla="*/ 2147483647 h 1043"/>
                <a:gd name="T6" fmla="*/ 1214714729 w 693"/>
                <a:gd name="T7" fmla="*/ 2147483647 h 1043"/>
                <a:gd name="T8" fmla="*/ 1320561206 w 693"/>
                <a:gd name="T9" fmla="*/ 2147483647 h 1043"/>
                <a:gd name="T10" fmla="*/ 1411286758 w 693"/>
                <a:gd name="T11" fmla="*/ 2001001728 h 1043"/>
                <a:gd name="T12" fmla="*/ 1746466872 w 693"/>
                <a:gd name="T13" fmla="*/ 335179829 h 1043"/>
                <a:gd name="T14" fmla="*/ 1000500827 w 693"/>
                <a:gd name="T15" fmla="*/ 176410851 h 1043"/>
                <a:gd name="T16" fmla="*/ 259575190 w 693"/>
                <a:gd name="T17" fmla="*/ 0 h 1043"/>
                <a:gd name="T18" fmla="*/ 0 w 693"/>
                <a:gd name="T19" fmla="*/ 965218704 h 1043"/>
                <a:gd name="T20" fmla="*/ 0 w 693"/>
                <a:gd name="T21" fmla="*/ 965218704 h 10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93"/>
                <a:gd name="T34" fmla="*/ 0 h 1043"/>
                <a:gd name="T35" fmla="*/ 693 w 693"/>
                <a:gd name="T36" fmla="*/ 1043 h 10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93" h="1043">
                  <a:moveTo>
                    <a:pt x="0" y="383"/>
                  </a:moveTo>
                  <a:lnTo>
                    <a:pt x="440" y="1043"/>
                  </a:lnTo>
                  <a:lnTo>
                    <a:pt x="457" y="902"/>
                  </a:lnTo>
                  <a:lnTo>
                    <a:pt x="482" y="895"/>
                  </a:lnTo>
                  <a:lnTo>
                    <a:pt x="524" y="920"/>
                  </a:lnTo>
                  <a:lnTo>
                    <a:pt x="560" y="794"/>
                  </a:lnTo>
                  <a:lnTo>
                    <a:pt x="693" y="133"/>
                  </a:lnTo>
                  <a:lnTo>
                    <a:pt x="397" y="70"/>
                  </a:lnTo>
                  <a:lnTo>
                    <a:pt x="103" y="0"/>
                  </a:lnTo>
                  <a:lnTo>
                    <a:pt x="0" y="383"/>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45" name="Freeform 7"/>
            <p:cNvSpPr>
              <a:spLocks/>
            </p:cNvSpPr>
            <p:nvPr/>
          </p:nvSpPr>
          <p:spPr bwMode="auto">
            <a:xfrm>
              <a:off x="1977969" y="1639989"/>
              <a:ext cx="861542" cy="1204792"/>
            </a:xfrm>
            <a:custGeom>
              <a:avLst/>
              <a:gdLst>
                <a:gd name="T0" fmla="*/ 0 w 652"/>
                <a:gd name="T1" fmla="*/ 2147483647 h 1023"/>
                <a:gd name="T2" fmla="*/ 133567487 w 652"/>
                <a:gd name="T3" fmla="*/ 1741429677 h 1023"/>
                <a:gd name="T4" fmla="*/ 199093113 w 652"/>
                <a:gd name="T5" fmla="*/ 1587698944 h 1023"/>
                <a:gd name="T6" fmla="*/ 138607798 w 652"/>
                <a:gd name="T7" fmla="*/ 1522174877 h 1023"/>
                <a:gd name="T8" fmla="*/ 151209368 w 652"/>
                <a:gd name="T9" fmla="*/ 1454131448 h 1023"/>
                <a:gd name="T10" fmla="*/ 257055940 w 652"/>
                <a:gd name="T11" fmla="*/ 1363405816 h 1023"/>
                <a:gd name="T12" fmla="*/ 420865341 w 652"/>
                <a:gd name="T13" fmla="*/ 1113909536 h 1023"/>
                <a:gd name="T14" fmla="*/ 362902463 w 652"/>
                <a:gd name="T15" fmla="*/ 1033264531 h 1023"/>
                <a:gd name="T16" fmla="*/ 337700910 w 652"/>
                <a:gd name="T17" fmla="*/ 975301727 h 1023"/>
                <a:gd name="T18" fmla="*/ 347781531 w 652"/>
                <a:gd name="T19" fmla="*/ 836692330 h 1023"/>
                <a:gd name="T20" fmla="*/ 549394055 w 652"/>
                <a:gd name="T21" fmla="*/ 0 h 1023"/>
                <a:gd name="T22" fmla="*/ 763608050 w 652"/>
                <a:gd name="T23" fmla="*/ 45362828 h 1023"/>
                <a:gd name="T24" fmla="*/ 693043701 w 652"/>
                <a:gd name="T25" fmla="*/ 372983250 h 1023"/>
                <a:gd name="T26" fmla="*/ 740925858 w 652"/>
                <a:gd name="T27" fmla="*/ 488910545 h 1023"/>
                <a:gd name="T28" fmla="*/ 745966169 w 652"/>
                <a:gd name="T29" fmla="*/ 559474925 h 1023"/>
                <a:gd name="T30" fmla="*/ 720764616 w 652"/>
                <a:gd name="T31" fmla="*/ 574595863 h 1023"/>
                <a:gd name="T32" fmla="*/ 801409586 w 652"/>
                <a:gd name="T33" fmla="*/ 650200556 h 1023"/>
                <a:gd name="T34" fmla="*/ 889614426 w 652"/>
                <a:gd name="T35" fmla="*/ 861893894 h 1023"/>
                <a:gd name="T36" fmla="*/ 917336928 w 652"/>
                <a:gd name="T37" fmla="*/ 1048385469 h 1023"/>
                <a:gd name="T38" fmla="*/ 932457860 w 652"/>
                <a:gd name="T39" fmla="*/ 1149191726 h 1023"/>
                <a:gd name="T40" fmla="*/ 869453184 w 652"/>
                <a:gd name="T41" fmla="*/ 1244957671 h 1023"/>
                <a:gd name="T42" fmla="*/ 912296618 w 652"/>
                <a:gd name="T43" fmla="*/ 1287801124 h 1023"/>
                <a:gd name="T44" fmla="*/ 1028223762 w 652"/>
                <a:gd name="T45" fmla="*/ 1224796419 h 1023"/>
                <a:gd name="T46" fmla="*/ 1103828421 w 652"/>
                <a:gd name="T47" fmla="*/ 1554937705 h 1023"/>
                <a:gd name="T48" fmla="*/ 1156750889 w 652"/>
                <a:gd name="T49" fmla="*/ 1567537693 h 1023"/>
                <a:gd name="T50" fmla="*/ 1166831510 w 652"/>
                <a:gd name="T51" fmla="*/ 1663303637 h 1023"/>
                <a:gd name="T52" fmla="*/ 1313002105 w 652"/>
                <a:gd name="T53" fmla="*/ 1703626537 h 1023"/>
                <a:gd name="T54" fmla="*/ 1542335444 w 652"/>
                <a:gd name="T55" fmla="*/ 1706147487 h 1023"/>
                <a:gd name="T56" fmla="*/ 1643141657 w 652"/>
                <a:gd name="T57" fmla="*/ 1751510303 h 1023"/>
                <a:gd name="T58" fmla="*/ 1499493598 w 652"/>
                <a:gd name="T59" fmla="*/ 2147483647 h 1023"/>
                <a:gd name="T60" fmla="*/ 745966169 w 652"/>
                <a:gd name="T61" fmla="*/ 2147483647 h 1023"/>
                <a:gd name="T62" fmla="*/ 0 w 652"/>
                <a:gd name="T63" fmla="*/ 2147483647 h 1023"/>
                <a:gd name="T64" fmla="*/ 0 w 652"/>
                <a:gd name="T65" fmla="*/ 2147483647 h 10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52"/>
                <a:gd name="T100" fmla="*/ 0 h 1023"/>
                <a:gd name="T101" fmla="*/ 652 w 652"/>
                <a:gd name="T102" fmla="*/ 1023 h 102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52" h="1023">
                  <a:moveTo>
                    <a:pt x="0" y="907"/>
                  </a:moveTo>
                  <a:lnTo>
                    <a:pt x="53" y="691"/>
                  </a:lnTo>
                  <a:lnTo>
                    <a:pt x="79" y="630"/>
                  </a:lnTo>
                  <a:lnTo>
                    <a:pt x="55" y="604"/>
                  </a:lnTo>
                  <a:lnTo>
                    <a:pt x="60" y="577"/>
                  </a:lnTo>
                  <a:lnTo>
                    <a:pt x="102" y="541"/>
                  </a:lnTo>
                  <a:lnTo>
                    <a:pt x="167" y="442"/>
                  </a:lnTo>
                  <a:lnTo>
                    <a:pt x="144" y="410"/>
                  </a:lnTo>
                  <a:lnTo>
                    <a:pt x="134" y="387"/>
                  </a:lnTo>
                  <a:lnTo>
                    <a:pt x="138" y="332"/>
                  </a:lnTo>
                  <a:lnTo>
                    <a:pt x="218" y="0"/>
                  </a:lnTo>
                  <a:lnTo>
                    <a:pt x="303" y="18"/>
                  </a:lnTo>
                  <a:lnTo>
                    <a:pt x="275" y="148"/>
                  </a:lnTo>
                  <a:lnTo>
                    <a:pt x="294" y="194"/>
                  </a:lnTo>
                  <a:lnTo>
                    <a:pt x="296" y="222"/>
                  </a:lnTo>
                  <a:lnTo>
                    <a:pt x="286" y="228"/>
                  </a:lnTo>
                  <a:lnTo>
                    <a:pt x="318" y="258"/>
                  </a:lnTo>
                  <a:lnTo>
                    <a:pt x="353" y="342"/>
                  </a:lnTo>
                  <a:lnTo>
                    <a:pt x="364" y="416"/>
                  </a:lnTo>
                  <a:lnTo>
                    <a:pt x="370" y="456"/>
                  </a:lnTo>
                  <a:lnTo>
                    <a:pt x="345" y="494"/>
                  </a:lnTo>
                  <a:lnTo>
                    <a:pt x="362" y="511"/>
                  </a:lnTo>
                  <a:lnTo>
                    <a:pt x="408" y="486"/>
                  </a:lnTo>
                  <a:lnTo>
                    <a:pt x="438" y="617"/>
                  </a:lnTo>
                  <a:lnTo>
                    <a:pt x="459" y="622"/>
                  </a:lnTo>
                  <a:lnTo>
                    <a:pt x="463" y="660"/>
                  </a:lnTo>
                  <a:lnTo>
                    <a:pt x="521" y="676"/>
                  </a:lnTo>
                  <a:lnTo>
                    <a:pt x="612" y="677"/>
                  </a:lnTo>
                  <a:lnTo>
                    <a:pt x="652" y="695"/>
                  </a:lnTo>
                  <a:lnTo>
                    <a:pt x="595" y="1023"/>
                  </a:lnTo>
                  <a:lnTo>
                    <a:pt x="296" y="970"/>
                  </a:lnTo>
                  <a:lnTo>
                    <a:pt x="0" y="907"/>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46" name="Freeform 8"/>
            <p:cNvSpPr>
              <a:spLocks/>
            </p:cNvSpPr>
            <p:nvPr/>
          </p:nvSpPr>
          <p:spPr bwMode="auto">
            <a:xfrm>
              <a:off x="2341350" y="1661188"/>
              <a:ext cx="1473342" cy="814972"/>
            </a:xfrm>
            <a:custGeom>
              <a:avLst/>
              <a:gdLst>
                <a:gd name="T0" fmla="*/ 47882153 w 1115"/>
                <a:gd name="T1" fmla="*/ 443547542 h 692"/>
                <a:gd name="T2" fmla="*/ 52922474 w 1115"/>
                <a:gd name="T3" fmla="*/ 514111892 h 692"/>
                <a:gd name="T4" fmla="*/ 27720917 w 1115"/>
                <a:gd name="T5" fmla="*/ 529232824 h 692"/>
                <a:gd name="T6" fmla="*/ 108365897 w 1115"/>
                <a:gd name="T7" fmla="*/ 604837485 h 692"/>
                <a:gd name="T8" fmla="*/ 196572095 w 1115"/>
                <a:gd name="T9" fmla="*/ 816530535 h 692"/>
                <a:gd name="T10" fmla="*/ 224293050 w 1115"/>
                <a:gd name="T11" fmla="*/ 1003022231 h 692"/>
                <a:gd name="T12" fmla="*/ 239413977 w 1115"/>
                <a:gd name="T13" fmla="*/ 1103828445 h 692"/>
                <a:gd name="T14" fmla="*/ 176410860 w 1115"/>
                <a:gd name="T15" fmla="*/ 1199594349 h 692"/>
                <a:gd name="T16" fmla="*/ 219252741 w 1115"/>
                <a:gd name="T17" fmla="*/ 1242436196 h 692"/>
                <a:gd name="T18" fmla="*/ 335179845 w 1115"/>
                <a:gd name="T19" fmla="*/ 1179433106 h 692"/>
                <a:gd name="T20" fmla="*/ 410784478 w 1115"/>
                <a:gd name="T21" fmla="*/ 1509574252 h 692"/>
                <a:gd name="T22" fmla="*/ 463708614 w 1115"/>
                <a:gd name="T23" fmla="*/ 1522174235 h 692"/>
                <a:gd name="T24" fmla="*/ 473789232 w 1115"/>
                <a:gd name="T25" fmla="*/ 1617940139 h 692"/>
                <a:gd name="T26" fmla="*/ 511590755 w 1115"/>
                <a:gd name="T27" fmla="*/ 1665824281 h 692"/>
                <a:gd name="T28" fmla="*/ 619958189 w 1115"/>
                <a:gd name="T29" fmla="*/ 1658262624 h 692"/>
                <a:gd name="T30" fmla="*/ 849291648 w 1115"/>
                <a:gd name="T31" fmla="*/ 1660783573 h 692"/>
                <a:gd name="T32" fmla="*/ 950097825 w 1115"/>
                <a:gd name="T33" fmla="*/ 1706146767 h 692"/>
                <a:gd name="T34" fmla="*/ 980339678 w 1115"/>
                <a:gd name="T35" fmla="*/ 1532254856 h 692"/>
                <a:gd name="T36" fmla="*/ 1743947662 w 1115"/>
                <a:gd name="T37" fmla="*/ 1648182003 h 692"/>
                <a:gd name="T38" fmla="*/ 2147483647 w 1115"/>
                <a:gd name="T39" fmla="*/ 1743948303 h 692"/>
                <a:gd name="T40" fmla="*/ 2147483647 w 1115"/>
                <a:gd name="T41" fmla="*/ 1428929280 h 692"/>
                <a:gd name="T42" fmla="*/ 2147483647 w 1115"/>
                <a:gd name="T43" fmla="*/ 410786217 h 692"/>
                <a:gd name="T44" fmla="*/ 1562496146 w 1115"/>
                <a:gd name="T45" fmla="*/ 267136567 h 692"/>
                <a:gd name="T46" fmla="*/ 945057516 w 1115"/>
                <a:gd name="T47" fmla="*/ 166330303 h 692"/>
                <a:gd name="T48" fmla="*/ 70564349 w 1115"/>
                <a:gd name="T49" fmla="*/ 0 h 692"/>
                <a:gd name="T50" fmla="*/ 0 w 1115"/>
                <a:gd name="T51" fmla="*/ 327620296 h 692"/>
                <a:gd name="T52" fmla="*/ 47882153 w 1115"/>
                <a:gd name="T53" fmla="*/ 443547542 h 692"/>
                <a:gd name="T54" fmla="*/ 47882153 w 1115"/>
                <a:gd name="T55" fmla="*/ 443547542 h 6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15"/>
                <a:gd name="T85" fmla="*/ 0 h 692"/>
                <a:gd name="T86" fmla="*/ 1115 w 1115"/>
                <a:gd name="T87" fmla="*/ 692 h 69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15" h="692">
                  <a:moveTo>
                    <a:pt x="19" y="176"/>
                  </a:moveTo>
                  <a:lnTo>
                    <a:pt x="21" y="204"/>
                  </a:lnTo>
                  <a:lnTo>
                    <a:pt x="11" y="210"/>
                  </a:lnTo>
                  <a:lnTo>
                    <a:pt x="43" y="240"/>
                  </a:lnTo>
                  <a:lnTo>
                    <a:pt x="78" y="324"/>
                  </a:lnTo>
                  <a:lnTo>
                    <a:pt x="89" y="398"/>
                  </a:lnTo>
                  <a:lnTo>
                    <a:pt x="95" y="438"/>
                  </a:lnTo>
                  <a:lnTo>
                    <a:pt x="70" y="476"/>
                  </a:lnTo>
                  <a:lnTo>
                    <a:pt x="87" y="493"/>
                  </a:lnTo>
                  <a:lnTo>
                    <a:pt x="133" y="468"/>
                  </a:lnTo>
                  <a:lnTo>
                    <a:pt x="163" y="599"/>
                  </a:lnTo>
                  <a:lnTo>
                    <a:pt x="184" y="604"/>
                  </a:lnTo>
                  <a:lnTo>
                    <a:pt x="188" y="642"/>
                  </a:lnTo>
                  <a:lnTo>
                    <a:pt x="203" y="661"/>
                  </a:lnTo>
                  <a:lnTo>
                    <a:pt x="246" y="658"/>
                  </a:lnTo>
                  <a:lnTo>
                    <a:pt x="337" y="659"/>
                  </a:lnTo>
                  <a:lnTo>
                    <a:pt x="377" y="677"/>
                  </a:lnTo>
                  <a:lnTo>
                    <a:pt x="389" y="608"/>
                  </a:lnTo>
                  <a:lnTo>
                    <a:pt x="692" y="654"/>
                  </a:lnTo>
                  <a:lnTo>
                    <a:pt x="1064" y="692"/>
                  </a:lnTo>
                  <a:lnTo>
                    <a:pt x="1077" y="567"/>
                  </a:lnTo>
                  <a:lnTo>
                    <a:pt x="1115" y="163"/>
                  </a:lnTo>
                  <a:lnTo>
                    <a:pt x="620" y="106"/>
                  </a:lnTo>
                  <a:lnTo>
                    <a:pt x="375" y="66"/>
                  </a:lnTo>
                  <a:lnTo>
                    <a:pt x="28" y="0"/>
                  </a:lnTo>
                  <a:lnTo>
                    <a:pt x="0" y="130"/>
                  </a:lnTo>
                  <a:lnTo>
                    <a:pt x="19" y="176"/>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47" name="Freeform 9"/>
            <p:cNvSpPr>
              <a:spLocks/>
            </p:cNvSpPr>
            <p:nvPr/>
          </p:nvSpPr>
          <p:spPr bwMode="auto">
            <a:xfrm>
              <a:off x="2735122" y="2377232"/>
              <a:ext cx="1012180" cy="726644"/>
            </a:xfrm>
            <a:custGeom>
              <a:avLst/>
              <a:gdLst>
                <a:gd name="T0" fmla="*/ 0 w 766"/>
                <a:gd name="T1" fmla="*/ 1333164000 h 617"/>
                <a:gd name="T2" fmla="*/ 229335039 w 766"/>
                <a:gd name="T3" fmla="*/ 0 h 617"/>
                <a:gd name="T4" fmla="*/ 992941643 w 766"/>
                <a:gd name="T5" fmla="*/ 115927250 h 617"/>
                <a:gd name="T6" fmla="*/ 1930439866 w 766"/>
                <a:gd name="T7" fmla="*/ 211693249 h 617"/>
                <a:gd name="T8" fmla="*/ 1867436774 w 766"/>
                <a:gd name="T9" fmla="*/ 884576136 h 617"/>
                <a:gd name="T10" fmla="*/ 1804432094 w 766"/>
                <a:gd name="T11" fmla="*/ 1554937775 h 617"/>
                <a:gd name="T12" fmla="*/ 519152220 w 766"/>
                <a:gd name="T13" fmla="*/ 1416328372 h 617"/>
                <a:gd name="T14" fmla="*/ 0 w 766"/>
                <a:gd name="T15" fmla="*/ 1333164000 h 617"/>
                <a:gd name="T16" fmla="*/ 0 w 766"/>
                <a:gd name="T17" fmla="*/ 1333164000 h 6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6"/>
                <a:gd name="T28" fmla="*/ 0 h 617"/>
                <a:gd name="T29" fmla="*/ 766 w 766"/>
                <a:gd name="T30" fmla="*/ 617 h 6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6" h="617">
                  <a:moveTo>
                    <a:pt x="0" y="529"/>
                  </a:moveTo>
                  <a:lnTo>
                    <a:pt x="91" y="0"/>
                  </a:lnTo>
                  <a:lnTo>
                    <a:pt x="394" y="46"/>
                  </a:lnTo>
                  <a:lnTo>
                    <a:pt x="766" y="84"/>
                  </a:lnTo>
                  <a:lnTo>
                    <a:pt x="741" y="351"/>
                  </a:lnTo>
                  <a:lnTo>
                    <a:pt x="716" y="617"/>
                  </a:lnTo>
                  <a:lnTo>
                    <a:pt x="206" y="562"/>
                  </a:lnTo>
                  <a:lnTo>
                    <a:pt x="0" y="529"/>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48" name="Freeform 10"/>
            <p:cNvSpPr>
              <a:spLocks/>
            </p:cNvSpPr>
            <p:nvPr/>
          </p:nvSpPr>
          <p:spPr bwMode="auto">
            <a:xfrm>
              <a:off x="2902938" y="3039103"/>
              <a:ext cx="1049178" cy="718401"/>
            </a:xfrm>
            <a:custGeom>
              <a:avLst/>
              <a:gdLst>
                <a:gd name="T0" fmla="*/ 199093126 w 794"/>
                <a:gd name="T1" fmla="*/ 0 h 610"/>
                <a:gd name="T2" fmla="*/ 1484372765 w 794"/>
                <a:gd name="T3" fmla="*/ 138607794 h 610"/>
                <a:gd name="T4" fmla="*/ 2001004241 w 794"/>
                <a:gd name="T5" fmla="*/ 186491537 h 610"/>
                <a:gd name="T6" fmla="*/ 1978323635 w 794"/>
                <a:gd name="T7" fmla="*/ 514111868 h 610"/>
                <a:gd name="T8" fmla="*/ 1910278644 w 794"/>
                <a:gd name="T9" fmla="*/ 1537295094 h 610"/>
                <a:gd name="T10" fmla="*/ 1648182078 w 794"/>
                <a:gd name="T11" fmla="*/ 1519654801 h 610"/>
                <a:gd name="T12" fmla="*/ 826611194 w 794"/>
                <a:gd name="T13" fmla="*/ 1446569505 h 610"/>
                <a:gd name="T14" fmla="*/ 0 w 794"/>
                <a:gd name="T15" fmla="*/ 1343243934 h 610"/>
                <a:gd name="T16" fmla="*/ 199093126 w 794"/>
                <a:gd name="T17" fmla="*/ 0 h 610"/>
                <a:gd name="T18" fmla="*/ 199093126 w 794"/>
                <a:gd name="T19" fmla="*/ 0 h 6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94"/>
                <a:gd name="T31" fmla="*/ 0 h 610"/>
                <a:gd name="T32" fmla="*/ 794 w 794"/>
                <a:gd name="T33" fmla="*/ 610 h 6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94" h="610">
                  <a:moveTo>
                    <a:pt x="79" y="0"/>
                  </a:moveTo>
                  <a:lnTo>
                    <a:pt x="589" y="55"/>
                  </a:lnTo>
                  <a:lnTo>
                    <a:pt x="794" y="74"/>
                  </a:lnTo>
                  <a:lnTo>
                    <a:pt x="785" y="204"/>
                  </a:lnTo>
                  <a:lnTo>
                    <a:pt x="758" y="610"/>
                  </a:lnTo>
                  <a:lnTo>
                    <a:pt x="654" y="603"/>
                  </a:lnTo>
                  <a:lnTo>
                    <a:pt x="328" y="574"/>
                  </a:lnTo>
                  <a:lnTo>
                    <a:pt x="0" y="533"/>
                  </a:lnTo>
                  <a:lnTo>
                    <a:pt x="79" y="0"/>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49" name="Freeform 11"/>
            <p:cNvSpPr>
              <a:spLocks/>
            </p:cNvSpPr>
            <p:nvPr/>
          </p:nvSpPr>
          <p:spPr bwMode="auto">
            <a:xfrm>
              <a:off x="3764480" y="1853153"/>
              <a:ext cx="947431" cy="518191"/>
            </a:xfrm>
            <a:custGeom>
              <a:avLst/>
              <a:gdLst>
                <a:gd name="T0" fmla="*/ 95765972 w 717"/>
                <a:gd name="T1" fmla="*/ 0 h 440"/>
                <a:gd name="T2" fmla="*/ 1668344396 w 717"/>
                <a:gd name="T3" fmla="*/ 80645002 h 440"/>
                <a:gd name="T4" fmla="*/ 1678425022 w 717"/>
                <a:gd name="T5" fmla="*/ 357862187 h 440"/>
                <a:gd name="T6" fmla="*/ 1748989404 w 717"/>
                <a:gd name="T7" fmla="*/ 582155337 h 440"/>
                <a:gd name="T8" fmla="*/ 1759070030 w 717"/>
                <a:gd name="T9" fmla="*/ 874495167 h 440"/>
                <a:gd name="T10" fmla="*/ 1806953797 w 717"/>
                <a:gd name="T11" fmla="*/ 1108868839 h 440"/>
                <a:gd name="T12" fmla="*/ 856853607 w 717"/>
                <a:gd name="T13" fmla="*/ 1078626973 h 440"/>
                <a:gd name="T14" fmla="*/ 0 w 717"/>
                <a:gd name="T15" fmla="*/ 1018143239 h 440"/>
                <a:gd name="T16" fmla="*/ 95765972 w 717"/>
                <a:gd name="T17" fmla="*/ 0 h 440"/>
                <a:gd name="T18" fmla="*/ 95765972 w 717"/>
                <a:gd name="T19" fmla="*/ 0 h 4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17"/>
                <a:gd name="T31" fmla="*/ 0 h 440"/>
                <a:gd name="T32" fmla="*/ 717 w 717"/>
                <a:gd name="T33" fmla="*/ 440 h 4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17" h="440">
                  <a:moveTo>
                    <a:pt x="38" y="0"/>
                  </a:moveTo>
                  <a:lnTo>
                    <a:pt x="662" y="32"/>
                  </a:lnTo>
                  <a:lnTo>
                    <a:pt x="666" y="142"/>
                  </a:lnTo>
                  <a:lnTo>
                    <a:pt x="694" y="231"/>
                  </a:lnTo>
                  <a:lnTo>
                    <a:pt x="698" y="347"/>
                  </a:lnTo>
                  <a:lnTo>
                    <a:pt x="717" y="440"/>
                  </a:lnTo>
                  <a:lnTo>
                    <a:pt x="340" y="428"/>
                  </a:lnTo>
                  <a:lnTo>
                    <a:pt x="0" y="404"/>
                  </a:lnTo>
                  <a:lnTo>
                    <a:pt x="38" y="0"/>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50" name="Freeform 12"/>
            <p:cNvSpPr>
              <a:spLocks/>
            </p:cNvSpPr>
            <p:nvPr/>
          </p:nvSpPr>
          <p:spPr bwMode="auto">
            <a:xfrm>
              <a:off x="3714266" y="2328947"/>
              <a:ext cx="1012180" cy="588853"/>
            </a:xfrm>
            <a:custGeom>
              <a:avLst/>
              <a:gdLst>
                <a:gd name="T0" fmla="*/ 95765932 w 766"/>
                <a:gd name="T1" fmla="*/ 0 h 500"/>
                <a:gd name="T2" fmla="*/ 952619156 w 766"/>
                <a:gd name="T3" fmla="*/ 60483760 h 500"/>
                <a:gd name="T4" fmla="*/ 1902718950 w 766"/>
                <a:gd name="T5" fmla="*/ 90725628 h 500"/>
                <a:gd name="T6" fmla="*/ 1834673959 w 766"/>
                <a:gd name="T7" fmla="*/ 209173811 h 500"/>
                <a:gd name="T8" fmla="*/ 1930439866 w 766"/>
                <a:gd name="T9" fmla="*/ 294859102 h 500"/>
                <a:gd name="T10" fmla="*/ 1925399555 w 766"/>
                <a:gd name="T11" fmla="*/ 917337048 h 500"/>
                <a:gd name="T12" fmla="*/ 1887598017 w 766"/>
                <a:gd name="T13" fmla="*/ 912296737 h 500"/>
                <a:gd name="T14" fmla="*/ 1887598017 w 766"/>
                <a:gd name="T15" fmla="*/ 992941717 h 500"/>
                <a:gd name="T16" fmla="*/ 1922880193 w 766"/>
                <a:gd name="T17" fmla="*/ 1050906090 h 500"/>
                <a:gd name="T18" fmla="*/ 1902718950 w 766"/>
                <a:gd name="T19" fmla="*/ 1111389826 h 500"/>
                <a:gd name="T20" fmla="*/ 1922880193 w 766"/>
                <a:gd name="T21" fmla="*/ 1260078214 h 500"/>
                <a:gd name="T22" fmla="*/ 1877517395 w 766"/>
                <a:gd name="T23" fmla="*/ 1242437919 h 500"/>
                <a:gd name="T24" fmla="*/ 1827114286 w 766"/>
                <a:gd name="T25" fmla="*/ 1189513856 h 500"/>
                <a:gd name="T26" fmla="*/ 1658262681 w 766"/>
                <a:gd name="T27" fmla="*/ 1131551071 h 500"/>
                <a:gd name="T28" fmla="*/ 1491932421 w 766"/>
                <a:gd name="T29" fmla="*/ 1141631693 h 500"/>
                <a:gd name="T30" fmla="*/ 1396166514 w 766"/>
                <a:gd name="T31" fmla="*/ 1068546386 h 500"/>
                <a:gd name="T32" fmla="*/ 0 w 766"/>
                <a:gd name="T33" fmla="*/ 987901406 h 500"/>
                <a:gd name="T34" fmla="*/ 95765932 w 766"/>
                <a:gd name="T35" fmla="*/ 0 h 500"/>
                <a:gd name="T36" fmla="*/ 95765932 w 766"/>
                <a:gd name="T37" fmla="*/ 0 h 5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6"/>
                <a:gd name="T58" fmla="*/ 0 h 500"/>
                <a:gd name="T59" fmla="*/ 766 w 766"/>
                <a:gd name="T60" fmla="*/ 500 h 5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6" h="500">
                  <a:moveTo>
                    <a:pt x="38" y="0"/>
                  </a:moveTo>
                  <a:lnTo>
                    <a:pt x="378" y="24"/>
                  </a:lnTo>
                  <a:lnTo>
                    <a:pt x="755" y="36"/>
                  </a:lnTo>
                  <a:lnTo>
                    <a:pt x="728" y="83"/>
                  </a:lnTo>
                  <a:lnTo>
                    <a:pt x="766" y="117"/>
                  </a:lnTo>
                  <a:lnTo>
                    <a:pt x="764" y="364"/>
                  </a:lnTo>
                  <a:lnTo>
                    <a:pt x="749" y="362"/>
                  </a:lnTo>
                  <a:lnTo>
                    <a:pt x="749" y="394"/>
                  </a:lnTo>
                  <a:lnTo>
                    <a:pt x="763" y="417"/>
                  </a:lnTo>
                  <a:lnTo>
                    <a:pt x="755" y="441"/>
                  </a:lnTo>
                  <a:lnTo>
                    <a:pt x="763" y="500"/>
                  </a:lnTo>
                  <a:lnTo>
                    <a:pt x="745" y="493"/>
                  </a:lnTo>
                  <a:lnTo>
                    <a:pt x="725" y="472"/>
                  </a:lnTo>
                  <a:lnTo>
                    <a:pt x="658" y="449"/>
                  </a:lnTo>
                  <a:lnTo>
                    <a:pt x="592" y="453"/>
                  </a:lnTo>
                  <a:lnTo>
                    <a:pt x="554" y="424"/>
                  </a:lnTo>
                  <a:lnTo>
                    <a:pt x="0" y="392"/>
                  </a:lnTo>
                  <a:lnTo>
                    <a:pt x="38" y="0"/>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51" name="Freeform 13"/>
            <p:cNvSpPr>
              <a:spLocks/>
            </p:cNvSpPr>
            <p:nvPr/>
          </p:nvSpPr>
          <p:spPr bwMode="auto">
            <a:xfrm>
              <a:off x="3681233" y="2790607"/>
              <a:ext cx="1187923" cy="515835"/>
            </a:xfrm>
            <a:custGeom>
              <a:avLst/>
              <a:gdLst>
                <a:gd name="T0" fmla="*/ 63003098 w 899"/>
                <a:gd name="T1" fmla="*/ 0 h 438"/>
                <a:gd name="T2" fmla="*/ 1459169164 w 899"/>
                <a:gd name="T3" fmla="*/ 80645002 h 438"/>
                <a:gd name="T4" fmla="*/ 1554935042 w 899"/>
                <a:gd name="T5" fmla="*/ 153728744 h 438"/>
                <a:gd name="T6" fmla="*/ 1721265648 w 899"/>
                <a:gd name="T7" fmla="*/ 143648122 h 438"/>
                <a:gd name="T8" fmla="*/ 1890116806 w 899"/>
                <a:gd name="T9" fmla="*/ 201612493 h 438"/>
                <a:gd name="T10" fmla="*/ 1940519899 w 899"/>
                <a:gd name="T11" fmla="*/ 254536603 h 438"/>
                <a:gd name="T12" fmla="*/ 1985882684 w 899"/>
                <a:gd name="T13" fmla="*/ 272176898 h 438"/>
                <a:gd name="T14" fmla="*/ 2061487324 w 899"/>
                <a:gd name="T15" fmla="*/ 483870064 h 438"/>
                <a:gd name="T16" fmla="*/ 2061487324 w 899"/>
                <a:gd name="T17" fmla="*/ 544353797 h 438"/>
                <a:gd name="T18" fmla="*/ 2114409779 w 899"/>
                <a:gd name="T19" fmla="*/ 645160019 h 438"/>
                <a:gd name="T20" fmla="*/ 2137091965 w 899"/>
                <a:gd name="T21" fmla="*/ 803930612 h 438"/>
                <a:gd name="T22" fmla="*/ 2124490397 w 899"/>
                <a:gd name="T23" fmla="*/ 851812972 h 438"/>
                <a:gd name="T24" fmla="*/ 2147483647 w 899"/>
                <a:gd name="T25" fmla="*/ 904737032 h 438"/>
                <a:gd name="T26" fmla="*/ 2147483647 w 899"/>
                <a:gd name="T27" fmla="*/ 1103828527 h 438"/>
                <a:gd name="T28" fmla="*/ 1257556790 w 899"/>
                <a:gd name="T29" fmla="*/ 1093747905 h 438"/>
                <a:gd name="T30" fmla="*/ 493950516 w 899"/>
                <a:gd name="T31" fmla="*/ 1045865743 h 438"/>
                <a:gd name="T32" fmla="*/ 516631115 w 899"/>
                <a:gd name="T33" fmla="*/ 718245323 h 438"/>
                <a:gd name="T34" fmla="*/ 0 w 899"/>
                <a:gd name="T35" fmla="*/ 670361574 h 438"/>
                <a:gd name="T36" fmla="*/ 63003098 w 899"/>
                <a:gd name="T37" fmla="*/ 0 h 438"/>
                <a:gd name="T38" fmla="*/ 63003098 w 899"/>
                <a:gd name="T39" fmla="*/ 0 h 4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99"/>
                <a:gd name="T61" fmla="*/ 0 h 438"/>
                <a:gd name="T62" fmla="*/ 899 w 899"/>
                <a:gd name="T63" fmla="*/ 438 h 43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99" h="438">
                  <a:moveTo>
                    <a:pt x="25" y="0"/>
                  </a:moveTo>
                  <a:lnTo>
                    <a:pt x="579" y="32"/>
                  </a:lnTo>
                  <a:lnTo>
                    <a:pt x="617" y="61"/>
                  </a:lnTo>
                  <a:lnTo>
                    <a:pt x="683" y="57"/>
                  </a:lnTo>
                  <a:lnTo>
                    <a:pt x="750" y="80"/>
                  </a:lnTo>
                  <a:lnTo>
                    <a:pt x="770" y="101"/>
                  </a:lnTo>
                  <a:lnTo>
                    <a:pt x="788" y="108"/>
                  </a:lnTo>
                  <a:lnTo>
                    <a:pt x="818" y="192"/>
                  </a:lnTo>
                  <a:lnTo>
                    <a:pt x="818" y="216"/>
                  </a:lnTo>
                  <a:lnTo>
                    <a:pt x="839" y="256"/>
                  </a:lnTo>
                  <a:lnTo>
                    <a:pt x="848" y="319"/>
                  </a:lnTo>
                  <a:lnTo>
                    <a:pt x="843" y="338"/>
                  </a:lnTo>
                  <a:lnTo>
                    <a:pt x="856" y="359"/>
                  </a:lnTo>
                  <a:lnTo>
                    <a:pt x="899" y="438"/>
                  </a:lnTo>
                  <a:lnTo>
                    <a:pt x="499" y="434"/>
                  </a:lnTo>
                  <a:lnTo>
                    <a:pt x="196" y="415"/>
                  </a:lnTo>
                  <a:lnTo>
                    <a:pt x="205" y="285"/>
                  </a:lnTo>
                  <a:lnTo>
                    <a:pt x="0" y="266"/>
                  </a:lnTo>
                  <a:lnTo>
                    <a:pt x="25" y="0"/>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52" name="Freeform 14"/>
            <p:cNvSpPr>
              <a:spLocks/>
            </p:cNvSpPr>
            <p:nvPr/>
          </p:nvSpPr>
          <p:spPr bwMode="auto">
            <a:xfrm>
              <a:off x="3904546" y="3279354"/>
              <a:ext cx="1070320" cy="502880"/>
            </a:xfrm>
            <a:custGeom>
              <a:avLst/>
              <a:gdLst>
                <a:gd name="T0" fmla="*/ 68043429 w 810"/>
                <a:gd name="T1" fmla="*/ 0 h 427"/>
                <a:gd name="T2" fmla="*/ 831651510 w 810"/>
                <a:gd name="T3" fmla="*/ 47883797 h 427"/>
                <a:gd name="T4" fmla="*/ 1839714302 w 810"/>
                <a:gd name="T5" fmla="*/ 57964438 h 427"/>
                <a:gd name="T6" fmla="*/ 1892638361 w 810"/>
                <a:gd name="T7" fmla="*/ 105846660 h 427"/>
                <a:gd name="T8" fmla="*/ 1927920538 w 810"/>
                <a:gd name="T9" fmla="*/ 95766006 h 427"/>
                <a:gd name="T10" fmla="*/ 1965722076 w 810"/>
                <a:gd name="T11" fmla="*/ 148690129 h 427"/>
                <a:gd name="T12" fmla="*/ 1930439899 w 810"/>
                <a:gd name="T13" fmla="*/ 148690129 h 427"/>
                <a:gd name="T14" fmla="*/ 1897678672 w 810"/>
                <a:gd name="T15" fmla="*/ 216733635 h 427"/>
                <a:gd name="T16" fmla="*/ 1978323647 w 810"/>
                <a:gd name="T17" fmla="*/ 330141511 h 427"/>
                <a:gd name="T18" fmla="*/ 2041326741 w 810"/>
                <a:gd name="T19" fmla="*/ 350302770 h 427"/>
                <a:gd name="T20" fmla="*/ 2031246119 w 810"/>
                <a:gd name="T21" fmla="*/ 1071068081 h 427"/>
                <a:gd name="T22" fmla="*/ 1166831595 w 810"/>
                <a:gd name="T23" fmla="*/ 1076108395 h 427"/>
                <a:gd name="T24" fmla="*/ 0 w 810"/>
                <a:gd name="T25" fmla="*/ 1023184297 h 427"/>
                <a:gd name="T26" fmla="*/ 68043429 w 810"/>
                <a:gd name="T27" fmla="*/ 0 h 427"/>
                <a:gd name="T28" fmla="*/ 68043429 w 810"/>
                <a:gd name="T29" fmla="*/ 0 h 42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10"/>
                <a:gd name="T46" fmla="*/ 0 h 427"/>
                <a:gd name="T47" fmla="*/ 810 w 810"/>
                <a:gd name="T48" fmla="*/ 427 h 42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10" h="427">
                  <a:moveTo>
                    <a:pt x="27" y="0"/>
                  </a:moveTo>
                  <a:lnTo>
                    <a:pt x="330" y="19"/>
                  </a:lnTo>
                  <a:lnTo>
                    <a:pt x="730" y="23"/>
                  </a:lnTo>
                  <a:lnTo>
                    <a:pt x="751" y="42"/>
                  </a:lnTo>
                  <a:lnTo>
                    <a:pt x="765" y="38"/>
                  </a:lnTo>
                  <a:lnTo>
                    <a:pt x="780" y="59"/>
                  </a:lnTo>
                  <a:lnTo>
                    <a:pt x="766" y="59"/>
                  </a:lnTo>
                  <a:lnTo>
                    <a:pt x="753" y="86"/>
                  </a:lnTo>
                  <a:lnTo>
                    <a:pt x="785" y="131"/>
                  </a:lnTo>
                  <a:lnTo>
                    <a:pt x="810" y="139"/>
                  </a:lnTo>
                  <a:lnTo>
                    <a:pt x="806" y="425"/>
                  </a:lnTo>
                  <a:lnTo>
                    <a:pt x="463" y="427"/>
                  </a:lnTo>
                  <a:lnTo>
                    <a:pt x="0" y="406"/>
                  </a:lnTo>
                  <a:lnTo>
                    <a:pt x="27" y="0"/>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53" name="Freeform 15"/>
            <p:cNvSpPr>
              <a:spLocks/>
            </p:cNvSpPr>
            <p:nvPr/>
          </p:nvSpPr>
          <p:spPr bwMode="auto">
            <a:xfrm>
              <a:off x="3759194" y="3749259"/>
              <a:ext cx="1243421" cy="562943"/>
            </a:xfrm>
            <a:custGeom>
              <a:avLst/>
              <a:gdLst>
                <a:gd name="T0" fmla="*/ 15120945 w 941"/>
                <a:gd name="T1" fmla="*/ 0 h 478"/>
                <a:gd name="T2" fmla="*/ 277217308 w 941"/>
                <a:gd name="T3" fmla="*/ 17641889 h 478"/>
                <a:gd name="T4" fmla="*/ 1444050831 w 941"/>
                <a:gd name="T5" fmla="*/ 70564382 h 478"/>
                <a:gd name="T6" fmla="*/ 2147483647 w 941"/>
                <a:gd name="T7" fmla="*/ 65524071 h 478"/>
                <a:gd name="T8" fmla="*/ 2147483647 w 941"/>
                <a:gd name="T9" fmla="*/ 241935037 h 478"/>
                <a:gd name="T10" fmla="*/ 2147483647 w 941"/>
                <a:gd name="T11" fmla="*/ 614918166 h 478"/>
                <a:gd name="T12" fmla="*/ 2147483647 w 941"/>
                <a:gd name="T13" fmla="*/ 1204634777 h 478"/>
                <a:gd name="T14" fmla="*/ 2147483647 w 941"/>
                <a:gd name="T15" fmla="*/ 1103828552 h 478"/>
                <a:gd name="T16" fmla="*/ 1970763130 w 941"/>
                <a:gd name="T17" fmla="*/ 1141631680 h 478"/>
                <a:gd name="T18" fmla="*/ 1822074693 w 941"/>
                <a:gd name="T19" fmla="*/ 1184473532 h 478"/>
                <a:gd name="T20" fmla="*/ 1605340843 w 941"/>
                <a:gd name="T21" fmla="*/ 1184473532 h 478"/>
                <a:gd name="T22" fmla="*/ 1444050831 w 941"/>
                <a:gd name="T23" fmla="*/ 1093747930 h 478"/>
                <a:gd name="T24" fmla="*/ 1396167064 w 941"/>
                <a:gd name="T25" fmla="*/ 1141631680 h 478"/>
                <a:gd name="T26" fmla="*/ 1146672371 w 941"/>
                <a:gd name="T27" fmla="*/ 1030744834 h 478"/>
                <a:gd name="T28" fmla="*/ 1023183911 w 941"/>
                <a:gd name="T29" fmla="*/ 1003022328 h 478"/>
                <a:gd name="T30" fmla="*/ 960180794 w 941"/>
                <a:gd name="T31" fmla="*/ 940019232 h 478"/>
                <a:gd name="T32" fmla="*/ 884576101 w 941"/>
                <a:gd name="T33" fmla="*/ 940019232 h 478"/>
                <a:gd name="T34" fmla="*/ 803930896 w 941"/>
                <a:gd name="T35" fmla="*/ 874495186 h 478"/>
                <a:gd name="T36" fmla="*/ 831651824 w 941"/>
                <a:gd name="T37" fmla="*/ 224294742 h 478"/>
                <a:gd name="T38" fmla="*/ 0 w 941"/>
                <a:gd name="T39" fmla="*/ 176410942 h 478"/>
                <a:gd name="T40" fmla="*/ 15120945 w 941"/>
                <a:gd name="T41" fmla="*/ 0 h 478"/>
                <a:gd name="T42" fmla="*/ 15120945 w 941"/>
                <a:gd name="T43" fmla="*/ 0 h 47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41"/>
                <a:gd name="T67" fmla="*/ 0 h 478"/>
                <a:gd name="T68" fmla="*/ 941 w 941"/>
                <a:gd name="T69" fmla="*/ 478 h 47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41" h="478">
                  <a:moveTo>
                    <a:pt x="6" y="0"/>
                  </a:moveTo>
                  <a:lnTo>
                    <a:pt x="110" y="7"/>
                  </a:lnTo>
                  <a:lnTo>
                    <a:pt x="573" y="28"/>
                  </a:lnTo>
                  <a:lnTo>
                    <a:pt x="916" y="26"/>
                  </a:lnTo>
                  <a:lnTo>
                    <a:pt x="920" y="96"/>
                  </a:lnTo>
                  <a:lnTo>
                    <a:pt x="941" y="244"/>
                  </a:lnTo>
                  <a:lnTo>
                    <a:pt x="937" y="478"/>
                  </a:lnTo>
                  <a:lnTo>
                    <a:pt x="861" y="438"/>
                  </a:lnTo>
                  <a:lnTo>
                    <a:pt x="782" y="453"/>
                  </a:lnTo>
                  <a:lnTo>
                    <a:pt x="723" y="470"/>
                  </a:lnTo>
                  <a:lnTo>
                    <a:pt x="637" y="470"/>
                  </a:lnTo>
                  <a:lnTo>
                    <a:pt x="573" y="434"/>
                  </a:lnTo>
                  <a:lnTo>
                    <a:pt x="554" y="453"/>
                  </a:lnTo>
                  <a:lnTo>
                    <a:pt x="455" y="409"/>
                  </a:lnTo>
                  <a:lnTo>
                    <a:pt x="406" y="398"/>
                  </a:lnTo>
                  <a:lnTo>
                    <a:pt x="381" y="373"/>
                  </a:lnTo>
                  <a:lnTo>
                    <a:pt x="351" y="373"/>
                  </a:lnTo>
                  <a:lnTo>
                    <a:pt x="319" y="347"/>
                  </a:lnTo>
                  <a:lnTo>
                    <a:pt x="330" y="89"/>
                  </a:lnTo>
                  <a:lnTo>
                    <a:pt x="0" y="70"/>
                  </a:lnTo>
                  <a:lnTo>
                    <a:pt x="6" y="0"/>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54" name="Freeform 16"/>
            <p:cNvSpPr>
              <a:spLocks/>
            </p:cNvSpPr>
            <p:nvPr/>
          </p:nvSpPr>
          <p:spPr bwMode="auto">
            <a:xfrm>
              <a:off x="4703983" y="2743498"/>
              <a:ext cx="860220" cy="495814"/>
            </a:xfrm>
            <a:custGeom>
              <a:avLst/>
              <a:gdLst>
                <a:gd name="T0" fmla="*/ 0 w 651"/>
                <a:gd name="T1" fmla="*/ 105846502 h 421"/>
                <a:gd name="T2" fmla="*/ 35282170 w 651"/>
                <a:gd name="T3" fmla="*/ 163809242 h 421"/>
                <a:gd name="T4" fmla="*/ 15120931 w 651"/>
                <a:gd name="T5" fmla="*/ 224292979 h 421"/>
                <a:gd name="T6" fmla="*/ 35282170 w 651"/>
                <a:gd name="T7" fmla="*/ 372982837 h 421"/>
                <a:gd name="T8" fmla="*/ 110886829 w 651"/>
                <a:gd name="T9" fmla="*/ 584675841 h 421"/>
                <a:gd name="T10" fmla="*/ 110886829 w 651"/>
                <a:gd name="T11" fmla="*/ 645159529 h 421"/>
                <a:gd name="T12" fmla="*/ 163809271 w 651"/>
                <a:gd name="T13" fmla="*/ 745965674 h 421"/>
                <a:gd name="T14" fmla="*/ 186491452 w 651"/>
                <a:gd name="T15" fmla="*/ 904734758 h 421"/>
                <a:gd name="T16" fmla="*/ 173889888 w 651"/>
                <a:gd name="T17" fmla="*/ 952618470 h 421"/>
                <a:gd name="T18" fmla="*/ 206652685 w 651"/>
                <a:gd name="T19" fmla="*/ 1005540903 h 421"/>
                <a:gd name="T20" fmla="*/ 1267637108 w 651"/>
                <a:gd name="T21" fmla="*/ 980339367 h 421"/>
                <a:gd name="T22" fmla="*/ 1343241731 w 651"/>
                <a:gd name="T23" fmla="*/ 1060984283 h 421"/>
                <a:gd name="T24" fmla="*/ 1454128511 w 651"/>
                <a:gd name="T25" fmla="*/ 821570283 h 421"/>
                <a:gd name="T26" fmla="*/ 1421367301 w 651"/>
                <a:gd name="T27" fmla="*/ 730844752 h 421"/>
                <a:gd name="T28" fmla="*/ 1602818395 w 651"/>
                <a:gd name="T29" fmla="*/ 589716149 h 421"/>
                <a:gd name="T30" fmla="*/ 1640619913 w 651"/>
                <a:gd name="T31" fmla="*/ 483869696 h 421"/>
                <a:gd name="T32" fmla="*/ 1507052540 w 651"/>
                <a:gd name="T33" fmla="*/ 330139432 h 421"/>
                <a:gd name="T34" fmla="*/ 1368443272 w 651"/>
                <a:gd name="T35" fmla="*/ 173889857 h 421"/>
                <a:gd name="T36" fmla="*/ 1343241731 w 651"/>
                <a:gd name="T37" fmla="*/ 0 h 421"/>
                <a:gd name="T38" fmla="*/ 37801530 w 651"/>
                <a:gd name="T39" fmla="*/ 30241856 h 421"/>
                <a:gd name="T40" fmla="*/ 0 w 651"/>
                <a:gd name="T41" fmla="*/ 25201543 h 421"/>
                <a:gd name="T42" fmla="*/ 0 w 651"/>
                <a:gd name="T43" fmla="*/ 105846502 h 421"/>
                <a:gd name="T44" fmla="*/ 0 w 651"/>
                <a:gd name="T45" fmla="*/ 105846502 h 42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51"/>
                <a:gd name="T70" fmla="*/ 0 h 421"/>
                <a:gd name="T71" fmla="*/ 651 w 651"/>
                <a:gd name="T72" fmla="*/ 421 h 42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51" h="421">
                  <a:moveTo>
                    <a:pt x="0" y="42"/>
                  </a:moveTo>
                  <a:lnTo>
                    <a:pt x="14" y="65"/>
                  </a:lnTo>
                  <a:lnTo>
                    <a:pt x="6" y="89"/>
                  </a:lnTo>
                  <a:lnTo>
                    <a:pt x="14" y="148"/>
                  </a:lnTo>
                  <a:lnTo>
                    <a:pt x="44" y="232"/>
                  </a:lnTo>
                  <a:lnTo>
                    <a:pt x="44" y="256"/>
                  </a:lnTo>
                  <a:lnTo>
                    <a:pt x="65" y="296"/>
                  </a:lnTo>
                  <a:lnTo>
                    <a:pt x="74" y="359"/>
                  </a:lnTo>
                  <a:lnTo>
                    <a:pt x="69" y="378"/>
                  </a:lnTo>
                  <a:lnTo>
                    <a:pt x="82" y="399"/>
                  </a:lnTo>
                  <a:lnTo>
                    <a:pt x="503" y="389"/>
                  </a:lnTo>
                  <a:lnTo>
                    <a:pt x="533" y="421"/>
                  </a:lnTo>
                  <a:lnTo>
                    <a:pt x="577" y="326"/>
                  </a:lnTo>
                  <a:lnTo>
                    <a:pt x="564" y="290"/>
                  </a:lnTo>
                  <a:lnTo>
                    <a:pt x="636" y="234"/>
                  </a:lnTo>
                  <a:lnTo>
                    <a:pt x="651" y="192"/>
                  </a:lnTo>
                  <a:lnTo>
                    <a:pt x="598" y="131"/>
                  </a:lnTo>
                  <a:lnTo>
                    <a:pt x="543" y="69"/>
                  </a:lnTo>
                  <a:lnTo>
                    <a:pt x="533" y="0"/>
                  </a:lnTo>
                  <a:lnTo>
                    <a:pt x="15" y="12"/>
                  </a:lnTo>
                  <a:lnTo>
                    <a:pt x="0" y="10"/>
                  </a:lnTo>
                  <a:lnTo>
                    <a:pt x="0" y="42"/>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55" name="Freeform 17"/>
            <p:cNvSpPr>
              <a:spLocks/>
            </p:cNvSpPr>
            <p:nvPr/>
          </p:nvSpPr>
          <p:spPr bwMode="auto">
            <a:xfrm>
              <a:off x="4812337" y="3201627"/>
              <a:ext cx="956681" cy="724288"/>
            </a:xfrm>
            <a:custGeom>
              <a:avLst/>
              <a:gdLst>
                <a:gd name="T0" fmla="*/ 108367526 w 724"/>
                <a:gd name="T1" fmla="*/ 224294825 h 615"/>
                <a:gd name="T2" fmla="*/ 161289995 w 724"/>
                <a:gd name="T3" fmla="*/ 272177006 h 615"/>
                <a:gd name="T4" fmla="*/ 196572171 w 724"/>
                <a:gd name="T5" fmla="*/ 262096379 h 615"/>
                <a:gd name="T6" fmla="*/ 234373758 w 724"/>
                <a:gd name="T7" fmla="*/ 315020460 h 615"/>
                <a:gd name="T8" fmla="*/ 199093120 w 724"/>
                <a:gd name="T9" fmla="*/ 315020460 h 615"/>
                <a:gd name="T10" fmla="*/ 166330306 w 724"/>
                <a:gd name="T11" fmla="*/ 383063893 h 615"/>
                <a:gd name="T12" fmla="*/ 246975328 w 724"/>
                <a:gd name="T13" fmla="*/ 496471831 h 615"/>
                <a:gd name="T14" fmla="*/ 309978420 w 724"/>
                <a:gd name="T15" fmla="*/ 516633083 h 615"/>
                <a:gd name="T16" fmla="*/ 299897798 w 724"/>
                <a:gd name="T17" fmla="*/ 1237398052 h 615"/>
                <a:gd name="T18" fmla="*/ 309978420 w 724"/>
                <a:gd name="T19" fmla="*/ 1413809010 h 615"/>
                <a:gd name="T20" fmla="*/ 1524695208 w 724"/>
                <a:gd name="T21" fmla="*/ 1376005868 h 615"/>
                <a:gd name="T22" fmla="*/ 1534775829 w 724"/>
                <a:gd name="T23" fmla="*/ 1481852443 h 615"/>
                <a:gd name="T24" fmla="*/ 1486892083 w 724"/>
                <a:gd name="T25" fmla="*/ 1549897463 h 615"/>
                <a:gd name="T26" fmla="*/ 1673383979 w 724"/>
                <a:gd name="T27" fmla="*/ 1539816837 h 615"/>
                <a:gd name="T28" fmla="*/ 1706146793 w 724"/>
                <a:gd name="T29" fmla="*/ 1481852443 h 615"/>
                <a:gd name="T30" fmla="*/ 1706146793 w 724"/>
                <a:gd name="T31" fmla="*/ 1413809010 h 615"/>
                <a:gd name="T32" fmla="*/ 1748988641 w 724"/>
                <a:gd name="T33" fmla="*/ 1365925242 h 615"/>
                <a:gd name="T34" fmla="*/ 1764109574 w 724"/>
                <a:gd name="T35" fmla="*/ 1315522111 h 615"/>
                <a:gd name="T36" fmla="*/ 1811993320 w 724"/>
                <a:gd name="T37" fmla="*/ 1310481798 h 615"/>
                <a:gd name="T38" fmla="*/ 1824593303 w 724"/>
                <a:gd name="T39" fmla="*/ 1204635223 h 615"/>
                <a:gd name="T40" fmla="*/ 1759069263 w 724"/>
                <a:gd name="T41" fmla="*/ 1189514284 h 615"/>
                <a:gd name="T42" fmla="*/ 1716227415 w 724"/>
                <a:gd name="T43" fmla="*/ 1113909588 h 615"/>
                <a:gd name="T44" fmla="*/ 1648182029 w 724"/>
                <a:gd name="T45" fmla="*/ 927418004 h 615"/>
                <a:gd name="T46" fmla="*/ 1572577367 w 724"/>
                <a:gd name="T47" fmla="*/ 899697075 h 615"/>
                <a:gd name="T48" fmla="*/ 1486892083 w 724"/>
                <a:gd name="T49" fmla="*/ 831651857 h 615"/>
                <a:gd name="T50" fmla="*/ 1451609907 w 724"/>
                <a:gd name="T51" fmla="*/ 735885908 h 615"/>
                <a:gd name="T52" fmla="*/ 1504533965 w 724"/>
                <a:gd name="T53" fmla="*/ 587197466 h 615"/>
                <a:gd name="T54" fmla="*/ 1461690529 w 724"/>
                <a:gd name="T55" fmla="*/ 559474950 h 615"/>
                <a:gd name="T56" fmla="*/ 1355844002 w 724"/>
                <a:gd name="T57" fmla="*/ 559474950 h 615"/>
                <a:gd name="T58" fmla="*/ 1333163397 w 724"/>
                <a:gd name="T59" fmla="*/ 468749315 h 615"/>
                <a:gd name="T60" fmla="*/ 1156750932 w 724"/>
                <a:gd name="T61" fmla="*/ 287297945 h 615"/>
                <a:gd name="T62" fmla="*/ 1118949395 w 724"/>
                <a:gd name="T63" fmla="*/ 138609453 h 615"/>
                <a:gd name="T64" fmla="*/ 1136589689 w 724"/>
                <a:gd name="T65" fmla="*/ 80645034 h 615"/>
                <a:gd name="T66" fmla="*/ 1060985027 w 724"/>
                <a:gd name="T67" fmla="*/ 0 h 615"/>
                <a:gd name="T68" fmla="*/ 0 w 724"/>
                <a:gd name="T69" fmla="*/ 25201572 h 615"/>
                <a:gd name="T70" fmla="*/ 108367526 w 724"/>
                <a:gd name="T71" fmla="*/ 224294825 h 615"/>
                <a:gd name="T72" fmla="*/ 108367526 w 724"/>
                <a:gd name="T73" fmla="*/ 224294825 h 61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24"/>
                <a:gd name="T112" fmla="*/ 0 h 615"/>
                <a:gd name="T113" fmla="*/ 724 w 724"/>
                <a:gd name="T114" fmla="*/ 615 h 61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24" h="615">
                  <a:moveTo>
                    <a:pt x="43" y="89"/>
                  </a:moveTo>
                  <a:lnTo>
                    <a:pt x="64" y="108"/>
                  </a:lnTo>
                  <a:lnTo>
                    <a:pt x="78" y="104"/>
                  </a:lnTo>
                  <a:lnTo>
                    <a:pt x="93" y="125"/>
                  </a:lnTo>
                  <a:lnTo>
                    <a:pt x="79" y="125"/>
                  </a:lnTo>
                  <a:lnTo>
                    <a:pt x="66" y="152"/>
                  </a:lnTo>
                  <a:lnTo>
                    <a:pt x="98" y="197"/>
                  </a:lnTo>
                  <a:lnTo>
                    <a:pt x="123" y="205"/>
                  </a:lnTo>
                  <a:lnTo>
                    <a:pt x="119" y="491"/>
                  </a:lnTo>
                  <a:lnTo>
                    <a:pt x="123" y="561"/>
                  </a:lnTo>
                  <a:lnTo>
                    <a:pt x="605" y="546"/>
                  </a:lnTo>
                  <a:lnTo>
                    <a:pt x="609" y="588"/>
                  </a:lnTo>
                  <a:lnTo>
                    <a:pt x="590" y="615"/>
                  </a:lnTo>
                  <a:lnTo>
                    <a:pt x="664" y="611"/>
                  </a:lnTo>
                  <a:lnTo>
                    <a:pt x="677" y="588"/>
                  </a:lnTo>
                  <a:lnTo>
                    <a:pt x="677" y="561"/>
                  </a:lnTo>
                  <a:lnTo>
                    <a:pt x="694" y="542"/>
                  </a:lnTo>
                  <a:lnTo>
                    <a:pt x="700" y="522"/>
                  </a:lnTo>
                  <a:lnTo>
                    <a:pt x="719" y="520"/>
                  </a:lnTo>
                  <a:lnTo>
                    <a:pt x="724" y="478"/>
                  </a:lnTo>
                  <a:lnTo>
                    <a:pt x="698" y="472"/>
                  </a:lnTo>
                  <a:lnTo>
                    <a:pt x="681" y="442"/>
                  </a:lnTo>
                  <a:lnTo>
                    <a:pt x="654" y="368"/>
                  </a:lnTo>
                  <a:lnTo>
                    <a:pt x="624" y="357"/>
                  </a:lnTo>
                  <a:lnTo>
                    <a:pt x="590" y="330"/>
                  </a:lnTo>
                  <a:lnTo>
                    <a:pt x="576" y="292"/>
                  </a:lnTo>
                  <a:lnTo>
                    <a:pt x="597" y="233"/>
                  </a:lnTo>
                  <a:lnTo>
                    <a:pt x="580" y="222"/>
                  </a:lnTo>
                  <a:lnTo>
                    <a:pt x="538" y="222"/>
                  </a:lnTo>
                  <a:lnTo>
                    <a:pt x="529" y="186"/>
                  </a:lnTo>
                  <a:lnTo>
                    <a:pt x="459" y="114"/>
                  </a:lnTo>
                  <a:lnTo>
                    <a:pt x="444" y="55"/>
                  </a:lnTo>
                  <a:lnTo>
                    <a:pt x="451" y="32"/>
                  </a:lnTo>
                  <a:lnTo>
                    <a:pt x="421" y="0"/>
                  </a:lnTo>
                  <a:lnTo>
                    <a:pt x="0" y="10"/>
                  </a:lnTo>
                  <a:lnTo>
                    <a:pt x="43" y="89"/>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56" name="Freeform 18"/>
            <p:cNvSpPr>
              <a:spLocks/>
            </p:cNvSpPr>
            <p:nvPr/>
          </p:nvSpPr>
          <p:spPr bwMode="auto">
            <a:xfrm>
              <a:off x="4974867" y="3844653"/>
              <a:ext cx="724118" cy="565298"/>
            </a:xfrm>
            <a:custGeom>
              <a:avLst/>
              <a:gdLst>
                <a:gd name="T0" fmla="*/ 52922489 w 548"/>
                <a:gd name="T1" fmla="*/ 410786257 h 480"/>
                <a:gd name="T2" fmla="*/ 42843443 w 548"/>
                <a:gd name="T3" fmla="*/ 1000502967 h 480"/>
                <a:gd name="T4" fmla="*/ 73083730 w 548"/>
                <a:gd name="T5" fmla="*/ 1033264197 h 480"/>
                <a:gd name="T6" fmla="*/ 166330288 w 548"/>
                <a:gd name="T7" fmla="*/ 1033264197 h 480"/>
                <a:gd name="T8" fmla="*/ 171370598 w 548"/>
                <a:gd name="T9" fmla="*/ 1209675089 h 480"/>
                <a:gd name="T10" fmla="*/ 997981827 w 548"/>
                <a:gd name="T11" fmla="*/ 1199594467 h 480"/>
                <a:gd name="T12" fmla="*/ 980339948 w 548"/>
                <a:gd name="T13" fmla="*/ 1018143263 h 480"/>
                <a:gd name="T14" fmla="*/ 1050904291 w 548"/>
                <a:gd name="T15" fmla="*/ 819051565 h 480"/>
                <a:gd name="T16" fmla="*/ 1156750807 w 548"/>
                <a:gd name="T17" fmla="*/ 675401902 h 480"/>
                <a:gd name="T18" fmla="*/ 1146670186 w 548"/>
                <a:gd name="T19" fmla="*/ 635079412 h 480"/>
                <a:gd name="T20" fmla="*/ 1224795789 w 548"/>
                <a:gd name="T21" fmla="*/ 511592581 h 480"/>
                <a:gd name="T22" fmla="*/ 1267637632 w 548"/>
                <a:gd name="T23" fmla="*/ 372983129 h 480"/>
                <a:gd name="T24" fmla="*/ 1252516701 w 548"/>
                <a:gd name="T25" fmla="*/ 362902507 h 480"/>
                <a:gd name="T26" fmla="*/ 1320561684 w 548"/>
                <a:gd name="T27" fmla="*/ 312499395 h 480"/>
                <a:gd name="T28" fmla="*/ 1381045407 w 548"/>
                <a:gd name="T29" fmla="*/ 191531876 h 480"/>
                <a:gd name="T30" fmla="*/ 1363405114 w 548"/>
                <a:gd name="T31" fmla="*/ 163810958 h 480"/>
                <a:gd name="T32" fmla="*/ 1176912048 w 548"/>
                <a:gd name="T33" fmla="*/ 173891580 h 480"/>
                <a:gd name="T34" fmla="*/ 1224795789 w 548"/>
                <a:gd name="T35" fmla="*/ 105846585 h 480"/>
                <a:gd name="T36" fmla="*/ 1214715168 w 548"/>
                <a:gd name="T37" fmla="*/ 0 h 480"/>
                <a:gd name="T38" fmla="*/ 0 w 548"/>
                <a:gd name="T39" fmla="*/ 37803140 h 480"/>
                <a:gd name="T40" fmla="*/ 52922489 w 548"/>
                <a:gd name="T41" fmla="*/ 410786257 h 480"/>
                <a:gd name="T42" fmla="*/ 52922489 w 548"/>
                <a:gd name="T43" fmla="*/ 410786257 h 48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48"/>
                <a:gd name="T67" fmla="*/ 0 h 480"/>
                <a:gd name="T68" fmla="*/ 548 w 548"/>
                <a:gd name="T69" fmla="*/ 480 h 48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48" h="480">
                  <a:moveTo>
                    <a:pt x="21" y="163"/>
                  </a:moveTo>
                  <a:lnTo>
                    <a:pt x="17" y="397"/>
                  </a:lnTo>
                  <a:lnTo>
                    <a:pt x="29" y="410"/>
                  </a:lnTo>
                  <a:lnTo>
                    <a:pt x="66" y="410"/>
                  </a:lnTo>
                  <a:lnTo>
                    <a:pt x="68" y="480"/>
                  </a:lnTo>
                  <a:lnTo>
                    <a:pt x="396" y="476"/>
                  </a:lnTo>
                  <a:lnTo>
                    <a:pt x="389" y="404"/>
                  </a:lnTo>
                  <a:lnTo>
                    <a:pt x="417" y="325"/>
                  </a:lnTo>
                  <a:lnTo>
                    <a:pt x="459" y="268"/>
                  </a:lnTo>
                  <a:lnTo>
                    <a:pt x="455" y="252"/>
                  </a:lnTo>
                  <a:lnTo>
                    <a:pt x="486" y="203"/>
                  </a:lnTo>
                  <a:lnTo>
                    <a:pt x="503" y="148"/>
                  </a:lnTo>
                  <a:lnTo>
                    <a:pt x="497" y="144"/>
                  </a:lnTo>
                  <a:lnTo>
                    <a:pt x="524" y="124"/>
                  </a:lnTo>
                  <a:lnTo>
                    <a:pt x="548" y="76"/>
                  </a:lnTo>
                  <a:lnTo>
                    <a:pt x="541" y="65"/>
                  </a:lnTo>
                  <a:lnTo>
                    <a:pt x="467" y="69"/>
                  </a:lnTo>
                  <a:lnTo>
                    <a:pt x="486" y="42"/>
                  </a:lnTo>
                  <a:lnTo>
                    <a:pt x="482" y="0"/>
                  </a:lnTo>
                  <a:lnTo>
                    <a:pt x="0" y="15"/>
                  </a:lnTo>
                  <a:lnTo>
                    <a:pt x="21" y="163"/>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57" name="Freeform 19"/>
            <p:cNvSpPr>
              <a:spLocks/>
            </p:cNvSpPr>
            <p:nvPr/>
          </p:nvSpPr>
          <p:spPr bwMode="auto">
            <a:xfrm>
              <a:off x="5897192" y="2957841"/>
              <a:ext cx="446627" cy="664225"/>
            </a:xfrm>
            <a:custGeom>
              <a:avLst/>
              <a:gdLst>
                <a:gd name="T0" fmla="*/ 27720927 w 338"/>
                <a:gd name="T1" fmla="*/ 1421367907 h 564"/>
                <a:gd name="T2" fmla="*/ 52924081 w 338"/>
                <a:gd name="T3" fmla="*/ 1381045424 h 564"/>
                <a:gd name="T4" fmla="*/ 214212509 w 338"/>
                <a:gd name="T5" fmla="*/ 1373485752 h 564"/>
                <a:gd name="T6" fmla="*/ 347781536 w 338"/>
                <a:gd name="T7" fmla="*/ 1330642321 h 564"/>
                <a:gd name="T8" fmla="*/ 478829713 w 338"/>
                <a:gd name="T9" fmla="*/ 1247476407 h 564"/>
                <a:gd name="T10" fmla="*/ 587195599 w 338"/>
                <a:gd name="T11" fmla="*/ 1242436097 h 564"/>
                <a:gd name="T12" fmla="*/ 718245264 w 338"/>
                <a:gd name="T13" fmla="*/ 1038304322 h 564"/>
                <a:gd name="T14" fmla="*/ 756046800 w 338"/>
                <a:gd name="T15" fmla="*/ 1053425253 h 564"/>
                <a:gd name="T16" fmla="*/ 851812902 w 338"/>
                <a:gd name="T17" fmla="*/ 980339960 h 564"/>
                <a:gd name="T18" fmla="*/ 826611150 w 338"/>
                <a:gd name="T19" fmla="*/ 927417495 h 564"/>
                <a:gd name="T20" fmla="*/ 836691970 w 338"/>
                <a:gd name="T21" fmla="*/ 894654685 h 564"/>
                <a:gd name="T22" fmla="*/ 740925868 w 338"/>
                <a:gd name="T23" fmla="*/ 20161247 h 564"/>
                <a:gd name="T24" fmla="*/ 730845247 w 338"/>
                <a:gd name="T25" fmla="*/ 0 h 564"/>
                <a:gd name="T26" fmla="*/ 224293131 w 338"/>
                <a:gd name="T27" fmla="*/ 57962800 h 564"/>
                <a:gd name="T28" fmla="*/ 128527178 w 338"/>
                <a:gd name="T29" fmla="*/ 105846566 h 564"/>
                <a:gd name="T30" fmla="*/ 42843447 w 338"/>
                <a:gd name="T31" fmla="*/ 78124041 h 564"/>
                <a:gd name="T32" fmla="*/ 105846574 w 338"/>
                <a:gd name="T33" fmla="*/ 798888590 h 564"/>
                <a:gd name="T34" fmla="*/ 90725617 w 338"/>
                <a:gd name="T35" fmla="*/ 952619047 h 564"/>
                <a:gd name="T36" fmla="*/ 123486868 w 338"/>
                <a:gd name="T37" fmla="*/ 1038304322 h 564"/>
                <a:gd name="T38" fmla="*/ 85685306 w 338"/>
                <a:gd name="T39" fmla="*/ 1199594253 h 564"/>
                <a:gd name="T40" fmla="*/ 27720927 w 338"/>
                <a:gd name="T41" fmla="*/ 1272677958 h 564"/>
                <a:gd name="T42" fmla="*/ 0 w 338"/>
                <a:gd name="T43" fmla="*/ 1386085734 h 564"/>
                <a:gd name="T44" fmla="*/ 27720927 w 338"/>
                <a:gd name="T45" fmla="*/ 1421367907 h 564"/>
                <a:gd name="T46" fmla="*/ 27720927 w 338"/>
                <a:gd name="T47" fmla="*/ 1421367907 h 56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8"/>
                <a:gd name="T73" fmla="*/ 0 h 564"/>
                <a:gd name="T74" fmla="*/ 338 w 338"/>
                <a:gd name="T75" fmla="*/ 564 h 56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8" h="564">
                  <a:moveTo>
                    <a:pt x="11" y="564"/>
                  </a:moveTo>
                  <a:lnTo>
                    <a:pt x="21" y="548"/>
                  </a:lnTo>
                  <a:lnTo>
                    <a:pt x="85" y="545"/>
                  </a:lnTo>
                  <a:lnTo>
                    <a:pt x="138" y="528"/>
                  </a:lnTo>
                  <a:lnTo>
                    <a:pt x="190" y="495"/>
                  </a:lnTo>
                  <a:lnTo>
                    <a:pt x="233" y="493"/>
                  </a:lnTo>
                  <a:lnTo>
                    <a:pt x="285" y="412"/>
                  </a:lnTo>
                  <a:lnTo>
                    <a:pt x="300" y="418"/>
                  </a:lnTo>
                  <a:lnTo>
                    <a:pt x="338" y="389"/>
                  </a:lnTo>
                  <a:lnTo>
                    <a:pt x="328" y="368"/>
                  </a:lnTo>
                  <a:lnTo>
                    <a:pt x="332" y="355"/>
                  </a:lnTo>
                  <a:lnTo>
                    <a:pt x="294" y="8"/>
                  </a:lnTo>
                  <a:lnTo>
                    <a:pt x="290" y="0"/>
                  </a:lnTo>
                  <a:lnTo>
                    <a:pt x="89" y="23"/>
                  </a:lnTo>
                  <a:lnTo>
                    <a:pt x="51" y="42"/>
                  </a:lnTo>
                  <a:lnTo>
                    <a:pt x="17" y="31"/>
                  </a:lnTo>
                  <a:lnTo>
                    <a:pt x="42" y="317"/>
                  </a:lnTo>
                  <a:lnTo>
                    <a:pt x="36" y="378"/>
                  </a:lnTo>
                  <a:lnTo>
                    <a:pt x="49" y="412"/>
                  </a:lnTo>
                  <a:lnTo>
                    <a:pt x="34" y="476"/>
                  </a:lnTo>
                  <a:lnTo>
                    <a:pt x="11" y="505"/>
                  </a:lnTo>
                  <a:lnTo>
                    <a:pt x="0" y="550"/>
                  </a:lnTo>
                  <a:lnTo>
                    <a:pt x="11" y="564"/>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58" name="Freeform 20"/>
            <p:cNvSpPr>
              <a:spLocks/>
            </p:cNvSpPr>
            <p:nvPr/>
          </p:nvSpPr>
          <p:spPr bwMode="auto">
            <a:xfrm>
              <a:off x="5729377" y="3375927"/>
              <a:ext cx="1045214" cy="464015"/>
            </a:xfrm>
            <a:custGeom>
              <a:avLst/>
              <a:gdLst>
                <a:gd name="T0" fmla="*/ 15120933 w 791"/>
                <a:gd name="T1" fmla="*/ 942538542 h 394"/>
                <a:gd name="T2" fmla="*/ 63003093 w 791"/>
                <a:gd name="T3" fmla="*/ 937498231 h 394"/>
                <a:gd name="T4" fmla="*/ 75604659 w 791"/>
                <a:gd name="T5" fmla="*/ 831651503 h 394"/>
                <a:gd name="T6" fmla="*/ 47882154 w 791"/>
                <a:gd name="T7" fmla="*/ 826611192 h 394"/>
                <a:gd name="T8" fmla="*/ 110886846 w 791"/>
                <a:gd name="T9" fmla="*/ 740925906 h 394"/>
                <a:gd name="T10" fmla="*/ 234373671 w 791"/>
                <a:gd name="T11" fmla="*/ 778729032 h 394"/>
                <a:gd name="T12" fmla="*/ 252015546 w 791"/>
                <a:gd name="T13" fmla="*/ 660280931 h 394"/>
                <a:gd name="T14" fmla="*/ 340220159 w 791"/>
                <a:gd name="T15" fmla="*/ 624998755 h 394"/>
                <a:gd name="T16" fmla="*/ 325099232 w 791"/>
                <a:gd name="T17" fmla="*/ 597276251 h 394"/>
                <a:gd name="T18" fmla="*/ 372982961 w 791"/>
                <a:gd name="T19" fmla="*/ 486390998 h 394"/>
                <a:gd name="T20" fmla="*/ 534272946 w 791"/>
                <a:gd name="T21" fmla="*/ 478829738 h 394"/>
                <a:gd name="T22" fmla="*/ 667840339 w 791"/>
                <a:gd name="T23" fmla="*/ 435987888 h 394"/>
                <a:gd name="T24" fmla="*/ 756046539 w 791"/>
                <a:gd name="T25" fmla="*/ 378023420 h 394"/>
                <a:gd name="T26" fmla="*/ 798888371 w 791"/>
                <a:gd name="T27" fmla="*/ 352821865 h 394"/>
                <a:gd name="T28" fmla="*/ 907256006 w 791"/>
                <a:gd name="T29" fmla="*/ 347781554 h 394"/>
                <a:gd name="T30" fmla="*/ 1038304038 w 791"/>
                <a:gd name="T31" fmla="*/ 143648118 h 394"/>
                <a:gd name="T32" fmla="*/ 1076105561 w 791"/>
                <a:gd name="T33" fmla="*/ 158769050 h 394"/>
                <a:gd name="T34" fmla="*/ 1171871431 w 791"/>
                <a:gd name="T35" fmla="*/ 85685311 h 394"/>
                <a:gd name="T36" fmla="*/ 1146669886 w 791"/>
                <a:gd name="T37" fmla="*/ 32761240 h 394"/>
                <a:gd name="T38" fmla="*/ 1156750504 w 791"/>
                <a:gd name="T39" fmla="*/ 0 h 394"/>
                <a:gd name="T40" fmla="*/ 1242435756 w 791"/>
                <a:gd name="T41" fmla="*/ 0 h 394"/>
                <a:gd name="T42" fmla="*/ 1300400103 w 791"/>
                <a:gd name="T43" fmla="*/ 20161250 h 394"/>
                <a:gd name="T44" fmla="*/ 1471770607 w 791"/>
                <a:gd name="T45" fmla="*/ 118448150 h 394"/>
                <a:gd name="T46" fmla="*/ 1595257382 w 791"/>
                <a:gd name="T47" fmla="*/ 115927201 h 394"/>
                <a:gd name="T48" fmla="*/ 1653221728 w 791"/>
                <a:gd name="T49" fmla="*/ 75604689 h 394"/>
                <a:gd name="T50" fmla="*/ 1786789518 w 791"/>
                <a:gd name="T51" fmla="*/ 161290000 h 394"/>
                <a:gd name="T52" fmla="*/ 1834673247 w 791"/>
                <a:gd name="T53" fmla="*/ 325100948 h 394"/>
                <a:gd name="T54" fmla="*/ 1993442185 w 791"/>
                <a:gd name="T55" fmla="*/ 438507250 h 394"/>
                <a:gd name="T56" fmla="*/ 1917837551 w 791"/>
                <a:gd name="T57" fmla="*/ 526711898 h 394"/>
                <a:gd name="T58" fmla="*/ 1779229849 w 791"/>
                <a:gd name="T59" fmla="*/ 660280931 h 394"/>
                <a:gd name="T60" fmla="*/ 1779229849 w 791"/>
                <a:gd name="T61" fmla="*/ 688003435 h 394"/>
                <a:gd name="T62" fmla="*/ 1582657403 w 791"/>
                <a:gd name="T63" fmla="*/ 811490260 h 394"/>
                <a:gd name="T64" fmla="*/ 483869856 w 791"/>
                <a:gd name="T65" fmla="*/ 912296677 h 394"/>
                <a:gd name="T66" fmla="*/ 362902343 w 791"/>
                <a:gd name="T67" fmla="*/ 907256366 h 394"/>
                <a:gd name="T68" fmla="*/ 367942652 w 791"/>
                <a:gd name="T69" fmla="*/ 965220735 h 394"/>
                <a:gd name="T70" fmla="*/ 0 w 791"/>
                <a:gd name="T71" fmla="*/ 992941652 h 394"/>
                <a:gd name="T72" fmla="*/ 15120933 w 791"/>
                <a:gd name="T73" fmla="*/ 942538542 h 394"/>
                <a:gd name="T74" fmla="*/ 15120933 w 791"/>
                <a:gd name="T75" fmla="*/ 942538542 h 3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1"/>
                <a:gd name="T115" fmla="*/ 0 h 394"/>
                <a:gd name="T116" fmla="*/ 791 w 791"/>
                <a:gd name="T117" fmla="*/ 394 h 39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1" h="394">
                  <a:moveTo>
                    <a:pt x="6" y="374"/>
                  </a:moveTo>
                  <a:lnTo>
                    <a:pt x="25" y="372"/>
                  </a:lnTo>
                  <a:lnTo>
                    <a:pt x="30" y="330"/>
                  </a:lnTo>
                  <a:lnTo>
                    <a:pt x="19" y="328"/>
                  </a:lnTo>
                  <a:lnTo>
                    <a:pt x="44" y="294"/>
                  </a:lnTo>
                  <a:lnTo>
                    <a:pt x="93" y="309"/>
                  </a:lnTo>
                  <a:lnTo>
                    <a:pt x="100" y="262"/>
                  </a:lnTo>
                  <a:lnTo>
                    <a:pt x="135" y="248"/>
                  </a:lnTo>
                  <a:lnTo>
                    <a:pt x="129" y="237"/>
                  </a:lnTo>
                  <a:lnTo>
                    <a:pt x="148" y="193"/>
                  </a:lnTo>
                  <a:lnTo>
                    <a:pt x="212" y="190"/>
                  </a:lnTo>
                  <a:lnTo>
                    <a:pt x="265" y="173"/>
                  </a:lnTo>
                  <a:lnTo>
                    <a:pt x="300" y="150"/>
                  </a:lnTo>
                  <a:lnTo>
                    <a:pt x="317" y="140"/>
                  </a:lnTo>
                  <a:lnTo>
                    <a:pt x="360" y="138"/>
                  </a:lnTo>
                  <a:lnTo>
                    <a:pt x="412" y="57"/>
                  </a:lnTo>
                  <a:lnTo>
                    <a:pt x="427" y="63"/>
                  </a:lnTo>
                  <a:lnTo>
                    <a:pt x="465" y="34"/>
                  </a:lnTo>
                  <a:lnTo>
                    <a:pt x="455" y="13"/>
                  </a:lnTo>
                  <a:lnTo>
                    <a:pt x="459" y="0"/>
                  </a:lnTo>
                  <a:lnTo>
                    <a:pt x="493" y="0"/>
                  </a:lnTo>
                  <a:lnTo>
                    <a:pt x="516" y="8"/>
                  </a:lnTo>
                  <a:lnTo>
                    <a:pt x="584" y="47"/>
                  </a:lnTo>
                  <a:lnTo>
                    <a:pt x="633" y="46"/>
                  </a:lnTo>
                  <a:lnTo>
                    <a:pt x="656" y="30"/>
                  </a:lnTo>
                  <a:lnTo>
                    <a:pt x="709" y="64"/>
                  </a:lnTo>
                  <a:lnTo>
                    <a:pt x="728" y="129"/>
                  </a:lnTo>
                  <a:lnTo>
                    <a:pt x="791" y="174"/>
                  </a:lnTo>
                  <a:lnTo>
                    <a:pt x="761" y="209"/>
                  </a:lnTo>
                  <a:lnTo>
                    <a:pt x="706" y="262"/>
                  </a:lnTo>
                  <a:lnTo>
                    <a:pt x="706" y="273"/>
                  </a:lnTo>
                  <a:lnTo>
                    <a:pt x="628" y="322"/>
                  </a:lnTo>
                  <a:lnTo>
                    <a:pt x="192" y="362"/>
                  </a:lnTo>
                  <a:lnTo>
                    <a:pt x="144" y="360"/>
                  </a:lnTo>
                  <a:lnTo>
                    <a:pt x="146" y="383"/>
                  </a:lnTo>
                  <a:lnTo>
                    <a:pt x="0" y="394"/>
                  </a:lnTo>
                  <a:lnTo>
                    <a:pt x="6" y="374"/>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59" name="Freeform 21"/>
            <p:cNvSpPr>
              <a:spLocks/>
            </p:cNvSpPr>
            <p:nvPr/>
          </p:nvSpPr>
          <p:spPr bwMode="auto">
            <a:xfrm>
              <a:off x="5617059" y="3722172"/>
              <a:ext cx="1227565" cy="361556"/>
            </a:xfrm>
            <a:custGeom>
              <a:avLst/>
              <a:gdLst>
                <a:gd name="T0" fmla="*/ 42843466 w 929"/>
                <a:gd name="T1" fmla="*/ 635079972 h 307"/>
                <a:gd name="T2" fmla="*/ 27722527 w 929"/>
                <a:gd name="T3" fmla="*/ 624999341 h 307"/>
                <a:gd name="T4" fmla="*/ 95765970 w 929"/>
                <a:gd name="T5" fmla="*/ 574596184 h 307"/>
                <a:gd name="T6" fmla="*/ 156249749 w 929"/>
                <a:gd name="T7" fmla="*/ 453628608 h 307"/>
                <a:gd name="T8" fmla="*/ 138609448 w 929"/>
                <a:gd name="T9" fmla="*/ 425907666 h 307"/>
                <a:gd name="T10" fmla="*/ 171370688 w 929"/>
                <a:gd name="T11" fmla="*/ 367943143 h 307"/>
                <a:gd name="T12" fmla="*/ 171370688 w 929"/>
                <a:gd name="T13" fmla="*/ 299899675 h 307"/>
                <a:gd name="T14" fmla="*/ 214214191 w 929"/>
                <a:gd name="T15" fmla="*/ 252015883 h 307"/>
                <a:gd name="T16" fmla="*/ 582157130 w 929"/>
                <a:gd name="T17" fmla="*/ 224294940 h 307"/>
                <a:gd name="T18" fmla="*/ 577116817 w 929"/>
                <a:gd name="T19" fmla="*/ 166330467 h 307"/>
                <a:gd name="T20" fmla="*/ 698084327 w 929"/>
                <a:gd name="T21" fmla="*/ 171370782 h 307"/>
                <a:gd name="T22" fmla="*/ 1796873131 w 929"/>
                <a:gd name="T23" fmla="*/ 70564444 h 307"/>
                <a:gd name="T24" fmla="*/ 2147483647 w 929"/>
                <a:gd name="T25" fmla="*/ 0 h 307"/>
                <a:gd name="T26" fmla="*/ 2147483647 w 929"/>
                <a:gd name="T27" fmla="*/ 186491729 h 307"/>
                <a:gd name="T28" fmla="*/ 2091730641 w 929"/>
                <a:gd name="T29" fmla="*/ 219254624 h 307"/>
                <a:gd name="T30" fmla="*/ 2026206573 w 929"/>
                <a:gd name="T31" fmla="*/ 309980306 h 307"/>
                <a:gd name="T32" fmla="*/ 1759069990 w 929"/>
                <a:gd name="T33" fmla="*/ 468749555 h 307"/>
                <a:gd name="T34" fmla="*/ 1743949052 w 929"/>
                <a:gd name="T35" fmla="*/ 526713979 h 307"/>
                <a:gd name="T36" fmla="*/ 1675905622 w 929"/>
                <a:gd name="T37" fmla="*/ 559475237 h 307"/>
                <a:gd name="T38" fmla="*/ 1675905622 w 929"/>
                <a:gd name="T39" fmla="*/ 635079972 h 307"/>
                <a:gd name="T40" fmla="*/ 1313002697 w 929"/>
                <a:gd name="T41" fmla="*/ 672883134 h 307"/>
                <a:gd name="T42" fmla="*/ 587197443 w 929"/>
                <a:gd name="T43" fmla="*/ 740926601 h 307"/>
                <a:gd name="T44" fmla="*/ 0 w 929"/>
                <a:gd name="T45" fmla="*/ 773689447 h 307"/>
                <a:gd name="T46" fmla="*/ 42843466 w 929"/>
                <a:gd name="T47" fmla="*/ 635079972 h 307"/>
                <a:gd name="T48" fmla="*/ 42843466 w 929"/>
                <a:gd name="T49" fmla="*/ 635079972 h 30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29"/>
                <a:gd name="T76" fmla="*/ 0 h 307"/>
                <a:gd name="T77" fmla="*/ 929 w 929"/>
                <a:gd name="T78" fmla="*/ 307 h 30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29" h="307">
                  <a:moveTo>
                    <a:pt x="17" y="252"/>
                  </a:moveTo>
                  <a:lnTo>
                    <a:pt x="11" y="248"/>
                  </a:lnTo>
                  <a:lnTo>
                    <a:pt x="38" y="228"/>
                  </a:lnTo>
                  <a:lnTo>
                    <a:pt x="62" y="180"/>
                  </a:lnTo>
                  <a:lnTo>
                    <a:pt x="55" y="169"/>
                  </a:lnTo>
                  <a:lnTo>
                    <a:pt x="68" y="146"/>
                  </a:lnTo>
                  <a:lnTo>
                    <a:pt x="68" y="119"/>
                  </a:lnTo>
                  <a:lnTo>
                    <a:pt x="85" y="100"/>
                  </a:lnTo>
                  <a:lnTo>
                    <a:pt x="231" y="89"/>
                  </a:lnTo>
                  <a:lnTo>
                    <a:pt x="229" y="66"/>
                  </a:lnTo>
                  <a:lnTo>
                    <a:pt x="277" y="68"/>
                  </a:lnTo>
                  <a:lnTo>
                    <a:pt x="713" y="28"/>
                  </a:lnTo>
                  <a:lnTo>
                    <a:pt x="929" y="0"/>
                  </a:lnTo>
                  <a:lnTo>
                    <a:pt x="891" y="74"/>
                  </a:lnTo>
                  <a:lnTo>
                    <a:pt x="830" y="87"/>
                  </a:lnTo>
                  <a:lnTo>
                    <a:pt x="804" y="123"/>
                  </a:lnTo>
                  <a:lnTo>
                    <a:pt x="698" y="186"/>
                  </a:lnTo>
                  <a:lnTo>
                    <a:pt x="692" y="209"/>
                  </a:lnTo>
                  <a:lnTo>
                    <a:pt x="665" y="222"/>
                  </a:lnTo>
                  <a:lnTo>
                    <a:pt x="665" y="252"/>
                  </a:lnTo>
                  <a:lnTo>
                    <a:pt x="521" y="267"/>
                  </a:lnTo>
                  <a:lnTo>
                    <a:pt x="233" y="294"/>
                  </a:lnTo>
                  <a:lnTo>
                    <a:pt x="0" y="307"/>
                  </a:lnTo>
                  <a:lnTo>
                    <a:pt x="17" y="252"/>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60" name="Freeform 22"/>
            <p:cNvSpPr>
              <a:spLocks/>
            </p:cNvSpPr>
            <p:nvPr/>
          </p:nvSpPr>
          <p:spPr bwMode="auto">
            <a:xfrm>
              <a:off x="6285679" y="2860092"/>
              <a:ext cx="603873" cy="591208"/>
            </a:xfrm>
            <a:custGeom>
              <a:avLst/>
              <a:gdLst>
                <a:gd name="T0" fmla="*/ 0 w 457"/>
                <a:gd name="T1" fmla="*/ 229335056 h 502"/>
                <a:gd name="T2" fmla="*/ 95766003 w 457"/>
                <a:gd name="T3" fmla="*/ 1103828566 h 502"/>
                <a:gd name="T4" fmla="*/ 239415838 w 457"/>
                <a:gd name="T5" fmla="*/ 1123989811 h 502"/>
                <a:gd name="T6" fmla="*/ 410786535 w 457"/>
                <a:gd name="T7" fmla="*/ 1222276675 h 502"/>
                <a:gd name="T8" fmla="*/ 534273549 w 457"/>
                <a:gd name="T9" fmla="*/ 1219755725 h 502"/>
                <a:gd name="T10" fmla="*/ 592237961 w 457"/>
                <a:gd name="T11" fmla="*/ 1179433235 h 502"/>
                <a:gd name="T12" fmla="*/ 725805505 w 457"/>
                <a:gd name="T13" fmla="*/ 1265118527 h 502"/>
                <a:gd name="T14" fmla="*/ 811490853 w 457"/>
                <a:gd name="T15" fmla="*/ 1189513858 h 502"/>
                <a:gd name="T16" fmla="*/ 826611797 w 457"/>
                <a:gd name="T17" fmla="*/ 1055946403 h 502"/>
                <a:gd name="T18" fmla="*/ 884576408 w 457"/>
                <a:gd name="T19" fmla="*/ 1081147959 h 502"/>
                <a:gd name="T20" fmla="*/ 907257030 w 457"/>
                <a:gd name="T21" fmla="*/ 970261111 h 502"/>
                <a:gd name="T22" fmla="*/ 1103829300 w 457"/>
                <a:gd name="T23" fmla="*/ 803930640 h 502"/>
                <a:gd name="T24" fmla="*/ 1136592139 w 457"/>
                <a:gd name="T25" fmla="*/ 526713520 h 502"/>
                <a:gd name="T26" fmla="*/ 1113909930 w 457"/>
                <a:gd name="T27" fmla="*/ 468749147 h 502"/>
                <a:gd name="T28" fmla="*/ 1151713083 w 457"/>
                <a:gd name="T29" fmla="*/ 438507279 h 502"/>
                <a:gd name="T30" fmla="*/ 1081148678 w 457"/>
                <a:gd name="T31" fmla="*/ 0 h 502"/>
                <a:gd name="T32" fmla="*/ 884576408 w 457"/>
                <a:gd name="T33" fmla="*/ 100806250 h 502"/>
                <a:gd name="T34" fmla="*/ 783769917 w 457"/>
                <a:gd name="T35" fmla="*/ 204133450 h 502"/>
                <a:gd name="T36" fmla="*/ 713205512 w 457"/>
                <a:gd name="T37" fmla="*/ 209173811 h 502"/>
                <a:gd name="T38" fmla="*/ 602318590 w 457"/>
                <a:gd name="T39" fmla="*/ 267136597 h 502"/>
                <a:gd name="T40" fmla="*/ 347781809 w 457"/>
                <a:gd name="T41" fmla="*/ 176410944 h 502"/>
                <a:gd name="T42" fmla="*/ 0 w 457"/>
                <a:gd name="T43" fmla="*/ 229335056 h 502"/>
                <a:gd name="T44" fmla="*/ 0 w 457"/>
                <a:gd name="T45" fmla="*/ 229335056 h 50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57"/>
                <a:gd name="T70" fmla="*/ 0 h 502"/>
                <a:gd name="T71" fmla="*/ 457 w 457"/>
                <a:gd name="T72" fmla="*/ 502 h 50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57" h="502">
                  <a:moveTo>
                    <a:pt x="0" y="91"/>
                  </a:moveTo>
                  <a:lnTo>
                    <a:pt x="38" y="438"/>
                  </a:lnTo>
                  <a:lnTo>
                    <a:pt x="95" y="446"/>
                  </a:lnTo>
                  <a:lnTo>
                    <a:pt x="163" y="485"/>
                  </a:lnTo>
                  <a:lnTo>
                    <a:pt x="212" y="484"/>
                  </a:lnTo>
                  <a:lnTo>
                    <a:pt x="235" y="468"/>
                  </a:lnTo>
                  <a:lnTo>
                    <a:pt x="288" y="502"/>
                  </a:lnTo>
                  <a:lnTo>
                    <a:pt x="322" y="472"/>
                  </a:lnTo>
                  <a:lnTo>
                    <a:pt x="328" y="419"/>
                  </a:lnTo>
                  <a:lnTo>
                    <a:pt x="351" y="429"/>
                  </a:lnTo>
                  <a:lnTo>
                    <a:pt x="360" y="385"/>
                  </a:lnTo>
                  <a:lnTo>
                    <a:pt x="438" y="319"/>
                  </a:lnTo>
                  <a:lnTo>
                    <a:pt x="451" y="209"/>
                  </a:lnTo>
                  <a:lnTo>
                    <a:pt x="442" y="186"/>
                  </a:lnTo>
                  <a:lnTo>
                    <a:pt x="457" y="174"/>
                  </a:lnTo>
                  <a:lnTo>
                    <a:pt x="429" y="0"/>
                  </a:lnTo>
                  <a:lnTo>
                    <a:pt x="351" y="40"/>
                  </a:lnTo>
                  <a:lnTo>
                    <a:pt x="311" y="81"/>
                  </a:lnTo>
                  <a:lnTo>
                    <a:pt x="283" y="83"/>
                  </a:lnTo>
                  <a:lnTo>
                    <a:pt x="239" y="106"/>
                  </a:lnTo>
                  <a:lnTo>
                    <a:pt x="138" y="70"/>
                  </a:lnTo>
                  <a:lnTo>
                    <a:pt x="0" y="91"/>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61" name="Freeform 23"/>
            <p:cNvSpPr>
              <a:spLocks/>
            </p:cNvSpPr>
            <p:nvPr/>
          </p:nvSpPr>
          <p:spPr bwMode="auto">
            <a:xfrm>
              <a:off x="6666237" y="3065011"/>
              <a:ext cx="647477" cy="557055"/>
            </a:xfrm>
            <a:custGeom>
              <a:avLst/>
              <a:gdLst>
                <a:gd name="T0" fmla="*/ 0 w 490"/>
                <a:gd name="T1" fmla="*/ 826611786 h 473"/>
                <a:gd name="T2" fmla="*/ 47883763 w 490"/>
                <a:gd name="T3" fmla="*/ 990423001 h 473"/>
                <a:gd name="T4" fmla="*/ 206652811 w 490"/>
                <a:gd name="T5" fmla="*/ 1103829285 h 473"/>
                <a:gd name="T6" fmla="*/ 282257529 w 490"/>
                <a:gd name="T7" fmla="*/ 1192035583 h 473"/>
                <a:gd name="T8" fmla="*/ 516632895 w 490"/>
                <a:gd name="T9" fmla="*/ 1101309921 h 473"/>
                <a:gd name="T10" fmla="*/ 622477843 w 490"/>
                <a:gd name="T11" fmla="*/ 1081148663 h 473"/>
                <a:gd name="T12" fmla="*/ 680442216 w 490"/>
                <a:gd name="T13" fmla="*/ 1013103623 h 473"/>
                <a:gd name="T14" fmla="*/ 771167819 w 490"/>
                <a:gd name="T15" fmla="*/ 655241091 h 473"/>
                <a:gd name="T16" fmla="*/ 869454880 w 490"/>
                <a:gd name="T17" fmla="*/ 698084558 h 473"/>
                <a:gd name="T18" fmla="*/ 1060986708 w 490"/>
                <a:gd name="T19" fmla="*/ 307459287 h 473"/>
                <a:gd name="T20" fmla="*/ 1209675096 w 490"/>
                <a:gd name="T21" fmla="*/ 393144635 h 473"/>
                <a:gd name="T22" fmla="*/ 1234876652 w 490"/>
                <a:gd name="T23" fmla="*/ 320060867 h 473"/>
                <a:gd name="T24" fmla="*/ 1129030116 w 490"/>
                <a:gd name="T25" fmla="*/ 239415834 h 473"/>
                <a:gd name="T26" fmla="*/ 1048385136 w 490"/>
                <a:gd name="T27" fmla="*/ 249496463 h 473"/>
                <a:gd name="T28" fmla="*/ 1018143268 w 490"/>
                <a:gd name="T29" fmla="*/ 292338343 h 473"/>
                <a:gd name="T30" fmla="*/ 869454880 w 490"/>
                <a:gd name="T31" fmla="*/ 335181811 h 473"/>
                <a:gd name="T32" fmla="*/ 776208130 w 490"/>
                <a:gd name="T33" fmla="*/ 441028516 h 473"/>
                <a:gd name="T34" fmla="*/ 740925951 w 490"/>
                <a:gd name="T35" fmla="*/ 269657722 h 473"/>
                <a:gd name="T36" fmla="*/ 478829767 w 490"/>
                <a:gd name="T37" fmla="*/ 317539916 h 473"/>
                <a:gd name="T38" fmla="*/ 425907292 w 490"/>
                <a:gd name="T39" fmla="*/ 0 h 473"/>
                <a:gd name="T40" fmla="*/ 388104065 w 490"/>
                <a:gd name="T41" fmla="*/ 30241900 h 473"/>
                <a:gd name="T42" fmla="*/ 410786259 w 490"/>
                <a:gd name="T43" fmla="*/ 88206323 h 473"/>
                <a:gd name="T44" fmla="*/ 378023443 w 490"/>
                <a:gd name="T45" fmla="*/ 365423698 h 473"/>
                <a:gd name="T46" fmla="*/ 181451254 w 490"/>
                <a:gd name="T47" fmla="*/ 531754178 h 473"/>
                <a:gd name="T48" fmla="*/ 158769060 w 490"/>
                <a:gd name="T49" fmla="*/ 642641098 h 473"/>
                <a:gd name="T50" fmla="*/ 100806250 w 490"/>
                <a:gd name="T51" fmla="*/ 617439525 h 473"/>
                <a:gd name="T52" fmla="*/ 85685316 w 490"/>
                <a:gd name="T53" fmla="*/ 751007067 h 473"/>
                <a:gd name="T54" fmla="*/ 0 w 490"/>
                <a:gd name="T55" fmla="*/ 826611786 h 473"/>
                <a:gd name="T56" fmla="*/ 0 w 490"/>
                <a:gd name="T57" fmla="*/ 826611786 h 473"/>
                <a:gd name="T58" fmla="*/ 0 w 490"/>
                <a:gd name="T59" fmla="*/ 826611786 h 47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90"/>
                <a:gd name="T91" fmla="*/ 0 h 473"/>
                <a:gd name="T92" fmla="*/ 490 w 490"/>
                <a:gd name="T93" fmla="*/ 473 h 47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90" h="473">
                  <a:moveTo>
                    <a:pt x="0" y="328"/>
                  </a:moveTo>
                  <a:lnTo>
                    <a:pt x="19" y="393"/>
                  </a:lnTo>
                  <a:lnTo>
                    <a:pt x="82" y="438"/>
                  </a:lnTo>
                  <a:lnTo>
                    <a:pt x="112" y="473"/>
                  </a:lnTo>
                  <a:lnTo>
                    <a:pt x="205" y="437"/>
                  </a:lnTo>
                  <a:lnTo>
                    <a:pt x="247" y="429"/>
                  </a:lnTo>
                  <a:lnTo>
                    <a:pt x="270" y="402"/>
                  </a:lnTo>
                  <a:lnTo>
                    <a:pt x="306" y="260"/>
                  </a:lnTo>
                  <a:lnTo>
                    <a:pt x="345" y="277"/>
                  </a:lnTo>
                  <a:lnTo>
                    <a:pt x="421" y="122"/>
                  </a:lnTo>
                  <a:lnTo>
                    <a:pt x="480" y="156"/>
                  </a:lnTo>
                  <a:lnTo>
                    <a:pt x="490" y="127"/>
                  </a:lnTo>
                  <a:lnTo>
                    <a:pt x="448" y="95"/>
                  </a:lnTo>
                  <a:lnTo>
                    <a:pt x="416" y="99"/>
                  </a:lnTo>
                  <a:lnTo>
                    <a:pt x="404" y="116"/>
                  </a:lnTo>
                  <a:lnTo>
                    <a:pt x="345" y="133"/>
                  </a:lnTo>
                  <a:lnTo>
                    <a:pt x="308" y="175"/>
                  </a:lnTo>
                  <a:lnTo>
                    <a:pt x="294" y="107"/>
                  </a:lnTo>
                  <a:lnTo>
                    <a:pt x="190" y="126"/>
                  </a:lnTo>
                  <a:lnTo>
                    <a:pt x="169" y="0"/>
                  </a:lnTo>
                  <a:lnTo>
                    <a:pt x="154" y="12"/>
                  </a:lnTo>
                  <a:lnTo>
                    <a:pt x="163" y="35"/>
                  </a:lnTo>
                  <a:lnTo>
                    <a:pt x="150" y="145"/>
                  </a:lnTo>
                  <a:lnTo>
                    <a:pt x="72" y="211"/>
                  </a:lnTo>
                  <a:lnTo>
                    <a:pt x="63" y="255"/>
                  </a:lnTo>
                  <a:lnTo>
                    <a:pt x="40" y="245"/>
                  </a:lnTo>
                  <a:lnTo>
                    <a:pt x="34" y="298"/>
                  </a:lnTo>
                  <a:lnTo>
                    <a:pt x="0" y="328"/>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62" name="Freeform 25"/>
            <p:cNvSpPr>
              <a:spLocks/>
            </p:cNvSpPr>
            <p:nvPr/>
          </p:nvSpPr>
          <p:spPr bwMode="auto">
            <a:xfrm>
              <a:off x="7733915" y="2920154"/>
              <a:ext cx="25107" cy="31797"/>
            </a:xfrm>
            <a:custGeom>
              <a:avLst/>
              <a:gdLst>
                <a:gd name="T0" fmla="*/ 0 w 19"/>
                <a:gd name="T1" fmla="*/ 68042637 h 27"/>
                <a:gd name="T2" fmla="*/ 10080791 w 19"/>
                <a:gd name="T3" fmla="*/ 20161015 h 27"/>
                <a:gd name="T4" fmla="*/ 35282771 w 19"/>
                <a:gd name="T5" fmla="*/ 0 h 27"/>
                <a:gd name="T6" fmla="*/ 47884549 w 19"/>
                <a:gd name="T7" fmla="*/ 15120763 h 27"/>
                <a:gd name="T8" fmla="*/ 0 w 19"/>
                <a:gd name="T9" fmla="*/ 68042637 h 27"/>
                <a:gd name="T10" fmla="*/ 0 w 19"/>
                <a:gd name="T11" fmla="*/ 68042637 h 27"/>
                <a:gd name="T12" fmla="*/ 0 w 19"/>
                <a:gd name="T13" fmla="*/ 68042637 h 27"/>
                <a:gd name="T14" fmla="*/ 0 60000 65536"/>
                <a:gd name="T15" fmla="*/ 0 60000 65536"/>
                <a:gd name="T16" fmla="*/ 0 60000 65536"/>
                <a:gd name="T17" fmla="*/ 0 60000 65536"/>
                <a:gd name="T18" fmla="*/ 0 60000 65536"/>
                <a:gd name="T19" fmla="*/ 0 60000 65536"/>
                <a:gd name="T20" fmla="*/ 0 60000 65536"/>
                <a:gd name="T21" fmla="*/ 0 w 19"/>
                <a:gd name="T22" fmla="*/ 0 h 27"/>
                <a:gd name="T23" fmla="*/ 19 w 19"/>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27">
                  <a:moveTo>
                    <a:pt x="0" y="27"/>
                  </a:moveTo>
                  <a:lnTo>
                    <a:pt x="4" y="8"/>
                  </a:lnTo>
                  <a:lnTo>
                    <a:pt x="14" y="0"/>
                  </a:lnTo>
                  <a:lnTo>
                    <a:pt x="19" y="6"/>
                  </a:lnTo>
                  <a:lnTo>
                    <a:pt x="0" y="27"/>
                  </a:lnTo>
                  <a:close/>
                </a:path>
              </a:pathLst>
            </a:custGeom>
            <a:solidFill>
              <a:srgbClr val="B2D4E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63" name="Freeform 26"/>
            <p:cNvSpPr>
              <a:spLocks/>
            </p:cNvSpPr>
            <p:nvPr/>
          </p:nvSpPr>
          <p:spPr bwMode="auto">
            <a:xfrm>
              <a:off x="7666525" y="2180556"/>
              <a:ext cx="232564" cy="398064"/>
            </a:xfrm>
            <a:custGeom>
              <a:avLst/>
              <a:gdLst>
                <a:gd name="T0" fmla="*/ 70564375 w 176"/>
                <a:gd name="T1" fmla="*/ 350302485 h 338"/>
                <a:gd name="T2" fmla="*/ 90725618 w 176"/>
                <a:gd name="T3" fmla="*/ 504031266 h 338"/>
                <a:gd name="T4" fmla="*/ 201612480 w 176"/>
                <a:gd name="T5" fmla="*/ 851812902 h 338"/>
                <a:gd name="T6" fmla="*/ 400705598 w 176"/>
                <a:gd name="T7" fmla="*/ 808970856 h 338"/>
                <a:gd name="T8" fmla="*/ 388104027 w 176"/>
                <a:gd name="T9" fmla="*/ 312499361 h 338"/>
                <a:gd name="T10" fmla="*/ 435987872 w 176"/>
                <a:gd name="T11" fmla="*/ 211693148 h 338"/>
                <a:gd name="T12" fmla="*/ 443547545 w 176"/>
                <a:gd name="T13" fmla="*/ 0 h 338"/>
                <a:gd name="T14" fmla="*/ 0 w 176"/>
                <a:gd name="T15" fmla="*/ 105846574 h 338"/>
                <a:gd name="T16" fmla="*/ 70564375 w 176"/>
                <a:gd name="T17" fmla="*/ 350302485 h 338"/>
                <a:gd name="T18" fmla="*/ 70564375 w 176"/>
                <a:gd name="T19" fmla="*/ 350302485 h 3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338"/>
                <a:gd name="T32" fmla="*/ 176 w 176"/>
                <a:gd name="T33" fmla="*/ 338 h 3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338">
                  <a:moveTo>
                    <a:pt x="28" y="139"/>
                  </a:moveTo>
                  <a:lnTo>
                    <a:pt x="36" y="200"/>
                  </a:lnTo>
                  <a:lnTo>
                    <a:pt x="80" y="338"/>
                  </a:lnTo>
                  <a:lnTo>
                    <a:pt x="159" y="321"/>
                  </a:lnTo>
                  <a:lnTo>
                    <a:pt x="154" y="124"/>
                  </a:lnTo>
                  <a:lnTo>
                    <a:pt x="173" y="84"/>
                  </a:lnTo>
                  <a:lnTo>
                    <a:pt x="176" y="0"/>
                  </a:lnTo>
                  <a:lnTo>
                    <a:pt x="0" y="42"/>
                  </a:lnTo>
                  <a:lnTo>
                    <a:pt x="28" y="139"/>
                  </a:lnTo>
                  <a:close/>
                </a:path>
              </a:pathLst>
            </a:custGeom>
            <a:solidFill>
              <a:srgbClr val="0000F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64" name="Freeform 27"/>
            <p:cNvSpPr>
              <a:spLocks/>
            </p:cNvSpPr>
            <p:nvPr/>
          </p:nvSpPr>
          <p:spPr bwMode="auto">
            <a:xfrm>
              <a:off x="1265744" y="1457445"/>
              <a:ext cx="961967" cy="607696"/>
            </a:xfrm>
            <a:custGeom>
              <a:avLst/>
              <a:gdLst>
                <a:gd name="T0" fmla="*/ 68043427 w 728"/>
                <a:gd name="T1" fmla="*/ 282257466 h 516"/>
                <a:gd name="T2" fmla="*/ 42843448 w 728"/>
                <a:gd name="T3" fmla="*/ 640119583 h 516"/>
                <a:gd name="T4" fmla="*/ 85685309 w 728"/>
                <a:gd name="T5" fmla="*/ 640119583 h 516"/>
                <a:gd name="T6" fmla="*/ 63003116 w 728"/>
                <a:gd name="T7" fmla="*/ 715724235 h 516"/>
                <a:gd name="T8" fmla="*/ 27722516 w 728"/>
                <a:gd name="T9" fmla="*/ 672880805 h 516"/>
                <a:gd name="T10" fmla="*/ 0 w 728"/>
                <a:gd name="T11" fmla="*/ 763606387 h 516"/>
                <a:gd name="T12" fmla="*/ 128527182 w 728"/>
                <a:gd name="T13" fmla="*/ 836691876 h 516"/>
                <a:gd name="T14" fmla="*/ 133567492 w 728"/>
                <a:gd name="T15" fmla="*/ 869453098 h 516"/>
                <a:gd name="T16" fmla="*/ 166330306 w 728"/>
                <a:gd name="T17" fmla="*/ 874493408 h 516"/>
                <a:gd name="T18" fmla="*/ 335181562 w 728"/>
                <a:gd name="T19" fmla="*/ 1136589534 h 516"/>
                <a:gd name="T20" fmla="*/ 521671573 w 728"/>
                <a:gd name="T21" fmla="*/ 1126508914 h 516"/>
                <a:gd name="T22" fmla="*/ 660280915 w 728"/>
                <a:gd name="T23" fmla="*/ 1189513584 h 516"/>
                <a:gd name="T24" fmla="*/ 725804955 w 728"/>
                <a:gd name="T25" fmla="*/ 1179432964 h 516"/>
                <a:gd name="T26" fmla="*/ 1146670312 w 728"/>
                <a:gd name="T27" fmla="*/ 1189513584 h 516"/>
                <a:gd name="T28" fmla="*/ 1625501427 w 728"/>
                <a:gd name="T29" fmla="*/ 1300400407 h 516"/>
                <a:gd name="T30" fmla="*/ 1635582048 w 728"/>
                <a:gd name="T31" fmla="*/ 1156750775 h 516"/>
                <a:gd name="T32" fmla="*/ 1834673928 w 728"/>
                <a:gd name="T33" fmla="*/ 325100895 h 516"/>
                <a:gd name="T34" fmla="*/ 564515009 w 728"/>
                <a:gd name="T35" fmla="*/ 0 h 516"/>
                <a:gd name="T36" fmla="*/ 574595631 w 728"/>
                <a:gd name="T37" fmla="*/ 244454346 h 516"/>
                <a:gd name="T38" fmla="*/ 511590952 w 728"/>
                <a:gd name="T39" fmla="*/ 443547489 h 516"/>
                <a:gd name="T40" fmla="*/ 501510330 w 728"/>
                <a:gd name="T41" fmla="*/ 549394001 h 516"/>
                <a:gd name="T42" fmla="*/ 367942788 w 728"/>
                <a:gd name="T43" fmla="*/ 587195533 h 516"/>
                <a:gd name="T44" fmla="*/ 357862167 w 728"/>
                <a:gd name="T45" fmla="*/ 534273071 h 516"/>
                <a:gd name="T46" fmla="*/ 468749104 w 728"/>
                <a:gd name="T47" fmla="*/ 468749039 h 516"/>
                <a:gd name="T48" fmla="*/ 458668482 w 728"/>
                <a:gd name="T49" fmla="*/ 415824890 h 516"/>
                <a:gd name="T50" fmla="*/ 362902478 w 728"/>
                <a:gd name="T51" fmla="*/ 425905609 h 516"/>
                <a:gd name="T52" fmla="*/ 435987877 w 728"/>
                <a:gd name="T53" fmla="*/ 362902428 h 516"/>
                <a:gd name="T54" fmla="*/ 488910347 w 728"/>
                <a:gd name="T55" fmla="*/ 320058998 h 516"/>
                <a:gd name="T56" fmla="*/ 75604687 w 728"/>
                <a:gd name="T57" fmla="*/ 63003107 h 516"/>
                <a:gd name="T58" fmla="*/ 42843448 w 728"/>
                <a:gd name="T59" fmla="*/ 133567474 h 516"/>
                <a:gd name="T60" fmla="*/ 68043427 w 728"/>
                <a:gd name="T61" fmla="*/ 282257466 h 516"/>
                <a:gd name="T62" fmla="*/ 68043427 w 728"/>
                <a:gd name="T63" fmla="*/ 282257466 h 51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28"/>
                <a:gd name="T97" fmla="*/ 0 h 516"/>
                <a:gd name="T98" fmla="*/ 728 w 728"/>
                <a:gd name="T99" fmla="*/ 516 h 51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28" h="516">
                  <a:moveTo>
                    <a:pt x="27" y="112"/>
                  </a:moveTo>
                  <a:lnTo>
                    <a:pt x="17" y="254"/>
                  </a:lnTo>
                  <a:lnTo>
                    <a:pt x="34" y="254"/>
                  </a:lnTo>
                  <a:lnTo>
                    <a:pt x="25" y="284"/>
                  </a:lnTo>
                  <a:lnTo>
                    <a:pt x="11" y="267"/>
                  </a:lnTo>
                  <a:lnTo>
                    <a:pt x="0" y="303"/>
                  </a:lnTo>
                  <a:lnTo>
                    <a:pt x="51" y="332"/>
                  </a:lnTo>
                  <a:lnTo>
                    <a:pt x="53" y="345"/>
                  </a:lnTo>
                  <a:lnTo>
                    <a:pt x="66" y="347"/>
                  </a:lnTo>
                  <a:lnTo>
                    <a:pt x="133" y="451"/>
                  </a:lnTo>
                  <a:lnTo>
                    <a:pt x="207" y="447"/>
                  </a:lnTo>
                  <a:lnTo>
                    <a:pt x="262" y="472"/>
                  </a:lnTo>
                  <a:lnTo>
                    <a:pt x="288" y="468"/>
                  </a:lnTo>
                  <a:lnTo>
                    <a:pt x="455" y="472"/>
                  </a:lnTo>
                  <a:lnTo>
                    <a:pt x="645" y="516"/>
                  </a:lnTo>
                  <a:lnTo>
                    <a:pt x="649" y="459"/>
                  </a:lnTo>
                  <a:lnTo>
                    <a:pt x="728" y="129"/>
                  </a:lnTo>
                  <a:lnTo>
                    <a:pt x="224" y="0"/>
                  </a:lnTo>
                  <a:lnTo>
                    <a:pt x="228" y="97"/>
                  </a:lnTo>
                  <a:lnTo>
                    <a:pt x="203" y="176"/>
                  </a:lnTo>
                  <a:lnTo>
                    <a:pt x="199" y="218"/>
                  </a:lnTo>
                  <a:lnTo>
                    <a:pt x="146" y="233"/>
                  </a:lnTo>
                  <a:lnTo>
                    <a:pt x="142" y="212"/>
                  </a:lnTo>
                  <a:lnTo>
                    <a:pt x="186" y="186"/>
                  </a:lnTo>
                  <a:lnTo>
                    <a:pt x="182" y="165"/>
                  </a:lnTo>
                  <a:lnTo>
                    <a:pt x="144" y="169"/>
                  </a:lnTo>
                  <a:lnTo>
                    <a:pt x="173" y="144"/>
                  </a:lnTo>
                  <a:lnTo>
                    <a:pt x="194" y="127"/>
                  </a:lnTo>
                  <a:lnTo>
                    <a:pt x="30" y="25"/>
                  </a:lnTo>
                  <a:lnTo>
                    <a:pt x="17" y="53"/>
                  </a:lnTo>
                  <a:lnTo>
                    <a:pt x="27" y="112"/>
                  </a:lnTo>
                  <a:close/>
                </a:path>
              </a:pathLst>
            </a:custGeom>
            <a:solidFill>
              <a:srgbClr val="F89D1F"/>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66" name="Freeform 29"/>
            <p:cNvSpPr>
              <a:spLocks/>
            </p:cNvSpPr>
            <p:nvPr/>
          </p:nvSpPr>
          <p:spPr bwMode="auto">
            <a:xfrm>
              <a:off x="2155035" y="2748209"/>
              <a:ext cx="815294" cy="884456"/>
            </a:xfrm>
            <a:custGeom>
              <a:avLst/>
              <a:gdLst>
                <a:gd name="T0" fmla="*/ 340222026 w 617"/>
                <a:gd name="T1" fmla="*/ 0 h 751"/>
                <a:gd name="T2" fmla="*/ 1091228972 w 617"/>
                <a:gd name="T3" fmla="*/ 138607746 h 751"/>
                <a:gd name="T4" fmla="*/ 1033264578 w 617"/>
                <a:gd name="T5" fmla="*/ 468748912 h 751"/>
                <a:gd name="T6" fmla="*/ 1554937775 w 617"/>
                <a:gd name="T7" fmla="*/ 549393852 h 751"/>
                <a:gd name="T8" fmla="*/ 1353325252 w 617"/>
                <a:gd name="T9" fmla="*/ 1892635935 h 751"/>
                <a:gd name="T10" fmla="*/ 0 w 617"/>
                <a:gd name="T11" fmla="*/ 1668342989 h 751"/>
                <a:gd name="T12" fmla="*/ 340222026 w 617"/>
                <a:gd name="T13" fmla="*/ 0 h 751"/>
                <a:gd name="T14" fmla="*/ 340222026 w 617"/>
                <a:gd name="T15" fmla="*/ 0 h 751"/>
                <a:gd name="T16" fmla="*/ 0 60000 65536"/>
                <a:gd name="T17" fmla="*/ 0 60000 65536"/>
                <a:gd name="T18" fmla="*/ 0 60000 65536"/>
                <a:gd name="T19" fmla="*/ 0 60000 65536"/>
                <a:gd name="T20" fmla="*/ 0 60000 65536"/>
                <a:gd name="T21" fmla="*/ 0 60000 65536"/>
                <a:gd name="T22" fmla="*/ 0 60000 65536"/>
                <a:gd name="T23" fmla="*/ 0 60000 65536"/>
                <a:gd name="T24" fmla="*/ 0 w 617"/>
                <a:gd name="T25" fmla="*/ 0 h 751"/>
                <a:gd name="T26" fmla="*/ 617 w 617"/>
                <a:gd name="T27" fmla="*/ 751 h 7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17" h="751">
                  <a:moveTo>
                    <a:pt x="135" y="0"/>
                  </a:moveTo>
                  <a:lnTo>
                    <a:pt x="433" y="55"/>
                  </a:lnTo>
                  <a:lnTo>
                    <a:pt x="410" y="186"/>
                  </a:lnTo>
                  <a:lnTo>
                    <a:pt x="617" y="218"/>
                  </a:lnTo>
                  <a:lnTo>
                    <a:pt x="537" y="751"/>
                  </a:lnTo>
                  <a:lnTo>
                    <a:pt x="0" y="662"/>
                  </a:lnTo>
                  <a:lnTo>
                    <a:pt x="135" y="0"/>
                  </a:lnTo>
                  <a:close/>
                </a:path>
              </a:pathLst>
            </a:custGeom>
            <a:solidFill>
              <a:srgbClr val="127B9B"/>
            </a:solidFill>
            <a:ln w="9525" cap="flat" cmpd="sng">
              <a:solidFill>
                <a:schemeClr val="tx1"/>
              </a:solidFill>
              <a:prstDash val="solid"/>
              <a:round/>
              <a:headEnd type="none" w="med" len="med"/>
              <a:tailEnd type="none" w="med" len="med"/>
            </a:ln>
          </p:spPr>
          <p:txBody>
            <a:bodyPr wrap="none"/>
            <a:lstStyle/>
            <a:p>
              <a:pPr fontAlgn="base">
                <a:spcBef>
                  <a:spcPct val="0"/>
                </a:spcBef>
                <a:spcAft>
                  <a:spcPct val="0"/>
                </a:spcAft>
              </a:pPr>
              <a:endParaRPr lang="en-US" sz="900" dirty="0">
                <a:solidFill>
                  <a:srgbClr val="FFFFFF"/>
                </a:solidFill>
              </a:endParaRPr>
            </a:p>
          </p:txBody>
        </p:sp>
        <p:sp>
          <p:nvSpPr>
            <p:cNvPr id="467" name="Freeform 30"/>
            <p:cNvSpPr>
              <a:spLocks/>
            </p:cNvSpPr>
            <p:nvPr/>
          </p:nvSpPr>
          <p:spPr bwMode="auto">
            <a:xfrm>
              <a:off x="1013360" y="1828422"/>
              <a:ext cx="1146960" cy="846770"/>
            </a:xfrm>
            <a:custGeom>
              <a:avLst/>
              <a:gdLst>
                <a:gd name="T0" fmla="*/ 0 w 868"/>
                <a:gd name="T1" fmla="*/ 1350804280 h 719"/>
                <a:gd name="T2" fmla="*/ 93246574 w 868"/>
                <a:gd name="T3" fmla="*/ 892135797 h 719"/>
                <a:gd name="T4" fmla="*/ 204133442 w 868"/>
                <a:gd name="T5" fmla="*/ 758568098 h 719"/>
                <a:gd name="T6" fmla="*/ 471270078 w 868"/>
                <a:gd name="T7" fmla="*/ 0 h 719"/>
                <a:gd name="T8" fmla="*/ 609877839 w 868"/>
                <a:gd name="T9" fmla="*/ 37803154 h 719"/>
                <a:gd name="T10" fmla="*/ 614918150 w 868"/>
                <a:gd name="T11" fmla="*/ 70564407 h 719"/>
                <a:gd name="T12" fmla="*/ 647680966 w 868"/>
                <a:gd name="T13" fmla="*/ 75604720 h 719"/>
                <a:gd name="T14" fmla="*/ 816530594 w 868"/>
                <a:gd name="T15" fmla="*/ 337701070 h 719"/>
                <a:gd name="T16" fmla="*/ 1003022302 w 868"/>
                <a:gd name="T17" fmla="*/ 332660757 h 719"/>
                <a:gd name="T18" fmla="*/ 1141630063 w 868"/>
                <a:gd name="T19" fmla="*/ 395665463 h 719"/>
                <a:gd name="T20" fmla="*/ 1207154107 w 868"/>
                <a:gd name="T21" fmla="*/ 380544524 h 719"/>
                <a:gd name="T22" fmla="*/ 1628020876 w 868"/>
                <a:gd name="T23" fmla="*/ 395665463 h 719"/>
                <a:gd name="T24" fmla="*/ 2106850826 w 868"/>
                <a:gd name="T25" fmla="*/ 501512135 h 719"/>
                <a:gd name="T26" fmla="*/ 2129533020 w 868"/>
                <a:gd name="T27" fmla="*/ 564515254 h 719"/>
                <a:gd name="T28" fmla="*/ 2147483647 w 868"/>
                <a:gd name="T29" fmla="*/ 645160262 h 719"/>
                <a:gd name="T30" fmla="*/ 2026205849 w 868"/>
                <a:gd name="T31" fmla="*/ 887095484 h 719"/>
                <a:gd name="T32" fmla="*/ 1925399627 w 868"/>
                <a:gd name="T33" fmla="*/ 980342068 h 719"/>
                <a:gd name="T34" fmla="*/ 1910278694 w 868"/>
                <a:gd name="T35" fmla="*/ 1045866137 h 719"/>
                <a:gd name="T36" fmla="*/ 1968243065 w 868"/>
                <a:gd name="T37" fmla="*/ 1118949882 h 719"/>
                <a:gd name="T38" fmla="*/ 1900198072 w 868"/>
                <a:gd name="T39" fmla="*/ 1265118959 h 719"/>
                <a:gd name="T40" fmla="*/ 1766630622 w 868"/>
                <a:gd name="T41" fmla="*/ 1811994110 h 719"/>
                <a:gd name="T42" fmla="*/ 1030744807 w 868"/>
                <a:gd name="T43" fmla="*/ 1633061808 h 719"/>
                <a:gd name="T44" fmla="*/ 0 w 868"/>
                <a:gd name="T45" fmla="*/ 1350804280 h 719"/>
                <a:gd name="T46" fmla="*/ 0 w 868"/>
                <a:gd name="T47" fmla="*/ 1350804280 h 71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68"/>
                <a:gd name="T73" fmla="*/ 0 h 719"/>
                <a:gd name="T74" fmla="*/ 868 w 868"/>
                <a:gd name="T75" fmla="*/ 719 h 71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68" h="719">
                  <a:moveTo>
                    <a:pt x="0" y="536"/>
                  </a:moveTo>
                  <a:lnTo>
                    <a:pt x="37" y="354"/>
                  </a:lnTo>
                  <a:lnTo>
                    <a:pt x="81" y="301"/>
                  </a:lnTo>
                  <a:lnTo>
                    <a:pt x="187" y="0"/>
                  </a:lnTo>
                  <a:lnTo>
                    <a:pt x="242" y="15"/>
                  </a:lnTo>
                  <a:lnTo>
                    <a:pt x="244" y="28"/>
                  </a:lnTo>
                  <a:lnTo>
                    <a:pt x="257" y="30"/>
                  </a:lnTo>
                  <a:lnTo>
                    <a:pt x="324" y="134"/>
                  </a:lnTo>
                  <a:lnTo>
                    <a:pt x="398" y="132"/>
                  </a:lnTo>
                  <a:lnTo>
                    <a:pt x="453" y="157"/>
                  </a:lnTo>
                  <a:lnTo>
                    <a:pt x="479" y="151"/>
                  </a:lnTo>
                  <a:lnTo>
                    <a:pt x="646" y="157"/>
                  </a:lnTo>
                  <a:lnTo>
                    <a:pt x="836" y="199"/>
                  </a:lnTo>
                  <a:lnTo>
                    <a:pt x="845" y="224"/>
                  </a:lnTo>
                  <a:lnTo>
                    <a:pt x="868" y="256"/>
                  </a:lnTo>
                  <a:lnTo>
                    <a:pt x="804" y="352"/>
                  </a:lnTo>
                  <a:lnTo>
                    <a:pt x="764" y="389"/>
                  </a:lnTo>
                  <a:lnTo>
                    <a:pt x="758" y="415"/>
                  </a:lnTo>
                  <a:lnTo>
                    <a:pt x="781" y="444"/>
                  </a:lnTo>
                  <a:lnTo>
                    <a:pt x="754" y="502"/>
                  </a:lnTo>
                  <a:lnTo>
                    <a:pt x="701" y="719"/>
                  </a:lnTo>
                  <a:lnTo>
                    <a:pt x="409" y="648"/>
                  </a:lnTo>
                  <a:lnTo>
                    <a:pt x="0" y="536"/>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68" name="Freeform 31"/>
            <p:cNvSpPr>
              <a:spLocks/>
            </p:cNvSpPr>
            <p:nvPr/>
          </p:nvSpPr>
          <p:spPr bwMode="auto">
            <a:xfrm>
              <a:off x="905006" y="2459671"/>
              <a:ext cx="1140354" cy="1695895"/>
            </a:xfrm>
            <a:custGeom>
              <a:avLst/>
              <a:gdLst>
                <a:gd name="T0" fmla="*/ 70564406 w 863"/>
                <a:gd name="T1" fmla="*/ 735885574 h 1440"/>
                <a:gd name="T2" fmla="*/ 10080629 w 863"/>
                <a:gd name="T3" fmla="*/ 1018143177 h 1440"/>
                <a:gd name="T4" fmla="*/ 219254505 w 863"/>
                <a:gd name="T5" fmla="*/ 1474292097 h 1440"/>
                <a:gd name="T6" fmla="*/ 257056058 w 863"/>
                <a:gd name="T7" fmla="*/ 1444050232 h 1440"/>
                <a:gd name="T8" fmla="*/ 325101076 w 863"/>
                <a:gd name="T9" fmla="*/ 1635582042 h 1440"/>
                <a:gd name="T10" fmla="*/ 219254505 w 863"/>
                <a:gd name="T11" fmla="*/ 1502013013 h 1440"/>
                <a:gd name="T12" fmla="*/ 196572253 w 863"/>
                <a:gd name="T13" fmla="*/ 1711187101 h 1440"/>
                <a:gd name="T14" fmla="*/ 315020450 w 863"/>
                <a:gd name="T15" fmla="*/ 1842233594 h 1440"/>
                <a:gd name="T16" fmla="*/ 234375443 w 863"/>
                <a:gd name="T17" fmla="*/ 2018644472 h 1440"/>
                <a:gd name="T18" fmla="*/ 463708986 w 863"/>
                <a:gd name="T19" fmla="*/ 2147483647 h 1440"/>
                <a:gd name="T20" fmla="*/ 410786395 w 863"/>
                <a:gd name="T21" fmla="*/ 2147483647 h 1440"/>
                <a:gd name="T22" fmla="*/ 713205269 w 863"/>
                <a:gd name="T23" fmla="*/ 2147483647 h 1440"/>
                <a:gd name="T24" fmla="*/ 821571203 w 863"/>
                <a:gd name="T25" fmla="*/ 2147483647 h 1440"/>
                <a:gd name="T26" fmla="*/ 950100175 w 863"/>
                <a:gd name="T27" fmla="*/ 2147483647 h 1440"/>
                <a:gd name="T28" fmla="*/ 950100175 w 863"/>
                <a:gd name="T29" fmla="*/ 2147483647 h 1440"/>
                <a:gd name="T30" fmla="*/ 1033264544 w 863"/>
                <a:gd name="T31" fmla="*/ 2147483647 h 1440"/>
                <a:gd name="T32" fmla="*/ 1209675496 w 863"/>
                <a:gd name="T33" fmla="*/ 2147483647 h 1440"/>
                <a:gd name="T34" fmla="*/ 1209675496 w 863"/>
                <a:gd name="T35" fmla="*/ 2147483647 h 1440"/>
                <a:gd name="T36" fmla="*/ 1983364719 w 863"/>
                <a:gd name="T37" fmla="*/ 2147483647 h 1440"/>
                <a:gd name="T38" fmla="*/ 1935480953 w 863"/>
                <a:gd name="T39" fmla="*/ 2147483647 h 1440"/>
                <a:gd name="T40" fmla="*/ 1960682517 w 863"/>
                <a:gd name="T41" fmla="*/ 2147483647 h 1440"/>
                <a:gd name="T42" fmla="*/ 2084170977 w 863"/>
                <a:gd name="T43" fmla="*/ 2147483647 h 1440"/>
                <a:gd name="T44" fmla="*/ 2147483647 w 863"/>
                <a:gd name="T45" fmla="*/ 2147483647 h 1440"/>
                <a:gd name="T46" fmla="*/ 2121972530 w 863"/>
                <a:gd name="T47" fmla="*/ 2147483647 h 1440"/>
                <a:gd name="T48" fmla="*/ 2089211290 w 863"/>
                <a:gd name="T49" fmla="*/ 2147483647 h 1440"/>
                <a:gd name="T50" fmla="*/ 975301739 w 863"/>
                <a:gd name="T51" fmla="*/ 1247476524 h 1440"/>
                <a:gd name="T52" fmla="*/ 1237398011 w 863"/>
                <a:gd name="T53" fmla="*/ 282257504 h 1440"/>
                <a:gd name="T54" fmla="*/ 206652879 w 863"/>
                <a:gd name="T55" fmla="*/ 0 h 1440"/>
                <a:gd name="T56" fmla="*/ 176411002 w 863"/>
                <a:gd name="T57" fmla="*/ 57962805 h 1440"/>
                <a:gd name="T58" fmla="*/ 0 w 863"/>
                <a:gd name="T59" fmla="*/ 483870034 h 1440"/>
                <a:gd name="T60" fmla="*/ 70564406 w 863"/>
                <a:gd name="T61" fmla="*/ 735885574 h 1440"/>
                <a:gd name="T62" fmla="*/ 70564406 w 863"/>
                <a:gd name="T63" fmla="*/ 735885574 h 14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63"/>
                <a:gd name="T97" fmla="*/ 0 h 1440"/>
                <a:gd name="T98" fmla="*/ 863 w 863"/>
                <a:gd name="T99" fmla="*/ 1440 h 14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63" h="1440">
                  <a:moveTo>
                    <a:pt x="28" y="292"/>
                  </a:moveTo>
                  <a:lnTo>
                    <a:pt x="4" y="404"/>
                  </a:lnTo>
                  <a:lnTo>
                    <a:pt x="87" y="585"/>
                  </a:lnTo>
                  <a:lnTo>
                    <a:pt x="102" y="573"/>
                  </a:lnTo>
                  <a:lnTo>
                    <a:pt x="129" y="649"/>
                  </a:lnTo>
                  <a:lnTo>
                    <a:pt x="87" y="596"/>
                  </a:lnTo>
                  <a:lnTo>
                    <a:pt x="78" y="679"/>
                  </a:lnTo>
                  <a:lnTo>
                    <a:pt x="125" y="731"/>
                  </a:lnTo>
                  <a:lnTo>
                    <a:pt x="93" y="801"/>
                  </a:lnTo>
                  <a:lnTo>
                    <a:pt x="184" y="992"/>
                  </a:lnTo>
                  <a:lnTo>
                    <a:pt x="163" y="1062"/>
                  </a:lnTo>
                  <a:lnTo>
                    <a:pt x="283" y="1117"/>
                  </a:lnTo>
                  <a:lnTo>
                    <a:pt x="326" y="1174"/>
                  </a:lnTo>
                  <a:lnTo>
                    <a:pt x="377" y="1193"/>
                  </a:lnTo>
                  <a:lnTo>
                    <a:pt x="377" y="1227"/>
                  </a:lnTo>
                  <a:lnTo>
                    <a:pt x="410" y="1235"/>
                  </a:lnTo>
                  <a:lnTo>
                    <a:pt x="480" y="1345"/>
                  </a:lnTo>
                  <a:lnTo>
                    <a:pt x="480" y="1423"/>
                  </a:lnTo>
                  <a:lnTo>
                    <a:pt x="787" y="1440"/>
                  </a:lnTo>
                  <a:lnTo>
                    <a:pt x="768" y="1410"/>
                  </a:lnTo>
                  <a:lnTo>
                    <a:pt x="778" y="1362"/>
                  </a:lnTo>
                  <a:lnTo>
                    <a:pt x="827" y="1284"/>
                  </a:lnTo>
                  <a:lnTo>
                    <a:pt x="863" y="1262"/>
                  </a:lnTo>
                  <a:lnTo>
                    <a:pt x="842" y="1233"/>
                  </a:lnTo>
                  <a:lnTo>
                    <a:pt x="829" y="1157"/>
                  </a:lnTo>
                  <a:lnTo>
                    <a:pt x="387" y="495"/>
                  </a:lnTo>
                  <a:lnTo>
                    <a:pt x="491" y="112"/>
                  </a:lnTo>
                  <a:lnTo>
                    <a:pt x="82" y="0"/>
                  </a:lnTo>
                  <a:lnTo>
                    <a:pt x="70" y="23"/>
                  </a:lnTo>
                  <a:lnTo>
                    <a:pt x="0" y="192"/>
                  </a:lnTo>
                  <a:lnTo>
                    <a:pt x="28" y="292"/>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69" name="Freeform 32"/>
            <p:cNvSpPr>
              <a:spLocks/>
            </p:cNvSpPr>
            <p:nvPr/>
          </p:nvSpPr>
          <p:spPr bwMode="auto">
            <a:xfrm>
              <a:off x="1416382" y="2591575"/>
              <a:ext cx="917041" cy="1230702"/>
            </a:xfrm>
            <a:custGeom>
              <a:avLst/>
              <a:gdLst>
                <a:gd name="T0" fmla="*/ 0 w 694"/>
                <a:gd name="T1" fmla="*/ 965220874 h 1045"/>
                <a:gd name="T2" fmla="*/ 1113909068 w 694"/>
                <a:gd name="T3" fmla="*/ 2147483647 h 1045"/>
                <a:gd name="T4" fmla="*/ 1151710604 w 694"/>
                <a:gd name="T5" fmla="*/ 2147483647 h 1045"/>
                <a:gd name="T6" fmla="*/ 1214715282 w 694"/>
                <a:gd name="T7" fmla="*/ 2147483647 h 1045"/>
                <a:gd name="T8" fmla="*/ 1318042446 w 694"/>
                <a:gd name="T9" fmla="*/ 2147483647 h 1045"/>
                <a:gd name="T10" fmla="*/ 1408768039 w 694"/>
                <a:gd name="T11" fmla="*/ 2003525474 h 1045"/>
                <a:gd name="T12" fmla="*/ 1748988616 w 694"/>
                <a:gd name="T13" fmla="*/ 335181619 h 1045"/>
                <a:gd name="T14" fmla="*/ 997981921 w 694"/>
                <a:gd name="T15" fmla="*/ 178931907 h 1045"/>
                <a:gd name="T16" fmla="*/ 262096257 w 694"/>
                <a:gd name="T17" fmla="*/ 0 h 1045"/>
                <a:gd name="T18" fmla="*/ 0 w 694"/>
                <a:gd name="T19" fmla="*/ 965220874 h 1045"/>
                <a:gd name="T20" fmla="*/ 0 w 694"/>
                <a:gd name="T21" fmla="*/ 965220874 h 10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94"/>
                <a:gd name="T34" fmla="*/ 0 h 1045"/>
                <a:gd name="T35" fmla="*/ 694 w 694"/>
                <a:gd name="T36" fmla="*/ 1045 h 10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94" h="1045">
                  <a:moveTo>
                    <a:pt x="0" y="383"/>
                  </a:moveTo>
                  <a:lnTo>
                    <a:pt x="442" y="1045"/>
                  </a:lnTo>
                  <a:lnTo>
                    <a:pt x="457" y="903"/>
                  </a:lnTo>
                  <a:lnTo>
                    <a:pt x="482" y="895"/>
                  </a:lnTo>
                  <a:lnTo>
                    <a:pt x="523" y="920"/>
                  </a:lnTo>
                  <a:lnTo>
                    <a:pt x="559" y="795"/>
                  </a:lnTo>
                  <a:lnTo>
                    <a:pt x="694" y="133"/>
                  </a:lnTo>
                  <a:lnTo>
                    <a:pt x="396" y="71"/>
                  </a:lnTo>
                  <a:lnTo>
                    <a:pt x="104" y="0"/>
                  </a:lnTo>
                  <a:lnTo>
                    <a:pt x="0" y="383"/>
                  </a:lnTo>
                  <a:close/>
                </a:path>
              </a:pathLst>
            </a:custGeom>
            <a:solidFill>
              <a:srgbClr val="F89D1F"/>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70" name="Freeform 33"/>
            <p:cNvSpPr>
              <a:spLocks/>
            </p:cNvSpPr>
            <p:nvPr/>
          </p:nvSpPr>
          <p:spPr bwMode="auto">
            <a:xfrm>
              <a:off x="1941028" y="1592880"/>
              <a:ext cx="862864" cy="1222888"/>
            </a:xfrm>
            <a:custGeom>
              <a:avLst/>
              <a:gdLst>
                <a:gd name="T0" fmla="*/ 0 w 653"/>
                <a:gd name="T1" fmla="*/ 2147483647 h 1024"/>
                <a:gd name="T2" fmla="*/ 133569139 w 653"/>
                <a:gd name="T3" fmla="*/ 1738907777 h 1024"/>
                <a:gd name="T4" fmla="*/ 201612571 w 653"/>
                <a:gd name="T5" fmla="*/ 1592738387 h 1024"/>
                <a:gd name="T6" fmla="*/ 143649765 w 653"/>
                <a:gd name="T7" fmla="*/ 1519653097 h 1024"/>
                <a:gd name="T8" fmla="*/ 158770704 w 653"/>
                <a:gd name="T9" fmla="*/ 1454129066 h 1024"/>
                <a:gd name="T10" fmla="*/ 259577015 w 653"/>
                <a:gd name="T11" fmla="*/ 1360884123 h 1024"/>
                <a:gd name="T12" fmla="*/ 420867132 w 653"/>
                <a:gd name="T13" fmla="*/ 1118949238 h 1024"/>
                <a:gd name="T14" fmla="*/ 362902639 w 653"/>
                <a:gd name="T15" fmla="*/ 1038304277 h 1024"/>
                <a:gd name="T16" fmla="*/ 340222024 w 653"/>
                <a:gd name="T17" fmla="*/ 975299607 h 1024"/>
                <a:gd name="T18" fmla="*/ 350302650 w 653"/>
                <a:gd name="T19" fmla="*/ 836691873 h 1024"/>
                <a:gd name="T20" fmla="*/ 549394321 w 653"/>
                <a:gd name="T21" fmla="*/ 0 h 1024"/>
                <a:gd name="T22" fmla="*/ 766127782 w 653"/>
                <a:gd name="T23" fmla="*/ 47882165 h 1024"/>
                <a:gd name="T24" fmla="*/ 693044036 w 653"/>
                <a:gd name="T25" fmla="*/ 372983046 h 1024"/>
                <a:gd name="T26" fmla="*/ 740926216 w 653"/>
                <a:gd name="T27" fmla="*/ 486389329 h 1024"/>
                <a:gd name="T28" fmla="*/ 745966529 w 653"/>
                <a:gd name="T29" fmla="*/ 559474619 h 1024"/>
                <a:gd name="T30" fmla="*/ 723285914 w 653"/>
                <a:gd name="T31" fmla="*/ 574595549 h 1024"/>
                <a:gd name="T32" fmla="*/ 803930923 w 653"/>
                <a:gd name="T33" fmla="*/ 650200201 h 1024"/>
                <a:gd name="T34" fmla="*/ 889616443 w 653"/>
                <a:gd name="T35" fmla="*/ 859372475 h 1024"/>
                <a:gd name="T36" fmla="*/ 917337371 w 653"/>
                <a:gd name="T37" fmla="*/ 1045863948 h 1024"/>
                <a:gd name="T38" fmla="*/ 932458311 w 653"/>
                <a:gd name="T39" fmla="*/ 1146670150 h 1024"/>
                <a:gd name="T40" fmla="*/ 869455191 w 653"/>
                <a:gd name="T41" fmla="*/ 1242436042 h 1024"/>
                <a:gd name="T42" fmla="*/ 914818009 w 653"/>
                <a:gd name="T43" fmla="*/ 1285279472 h 1024"/>
                <a:gd name="T44" fmla="*/ 1028224258 w 653"/>
                <a:gd name="T45" fmla="*/ 1222274802 h 1024"/>
                <a:gd name="T46" fmla="*/ 1103828954 w 653"/>
                <a:gd name="T47" fmla="*/ 1552415907 h 1024"/>
                <a:gd name="T48" fmla="*/ 1156753035 w 653"/>
                <a:gd name="T49" fmla="*/ 1572577147 h 1024"/>
                <a:gd name="T50" fmla="*/ 1166833661 w 653"/>
                <a:gd name="T51" fmla="*/ 1668343436 h 1024"/>
                <a:gd name="T52" fmla="*/ 1315522102 w 653"/>
                <a:gd name="T53" fmla="*/ 1706144968 h 1024"/>
                <a:gd name="T54" fmla="*/ 1549897452 w 653"/>
                <a:gd name="T55" fmla="*/ 1706144968 h 1024"/>
                <a:gd name="T56" fmla="*/ 1645663400 w 653"/>
                <a:gd name="T57" fmla="*/ 1748988397 h 1024"/>
                <a:gd name="T58" fmla="*/ 1507053998 w 653"/>
                <a:gd name="T59" fmla="*/ 2147483647 h 1024"/>
                <a:gd name="T60" fmla="*/ 751006842 w 653"/>
                <a:gd name="T61" fmla="*/ 2147483647 h 1024"/>
                <a:gd name="T62" fmla="*/ 0 w 653"/>
                <a:gd name="T63" fmla="*/ 2147483647 h 1024"/>
                <a:gd name="T64" fmla="*/ 0 w 653"/>
                <a:gd name="T65" fmla="*/ 2147483647 h 10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53"/>
                <a:gd name="T100" fmla="*/ 0 h 1024"/>
                <a:gd name="T101" fmla="*/ 653 w 653"/>
                <a:gd name="T102" fmla="*/ 1024 h 10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53" h="1024">
                  <a:moveTo>
                    <a:pt x="0" y="907"/>
                  </a:moveTo>
                  <a:lnTo>
                    <a:pt x="53" y="690"/>
                  </a:lnTo>
                  <a:lnTo>
                    <a:pt x="80" y="632"/>
                  </a:lnTo>
                  <a:lnTo>
                    <a:pt x="57" y="603"/>
                  </a:lnTo>
                  <a:lnTo>
                    <a:pt x="63" y="577"/>
                  </a:lnTo>
                  <a:lnTo>
                    <a:pt x="103" y="540"/>
                  </a:lnTo>
                  <a:lnTo>
                    <a:pt x="167" y="444"/>
                  </a:lnTo>
                  <a:lnTo>
                    <a:pt x="144" y="412"/>
                  </a:lnTo>
                  <a:lnTo>
                    <a:pt x="135" y="387"/>
                  </a:lnTo>
                  <a:lnTo>
                    <a:pt x="139" y="332"/>
                  </a:lnTo>
                  <a:lnTo>
                    <a:pt x="218" y="0"/>
                  </a:lnTo>
                  <a:lnTo>
                    <a:pt x="304" y="19"/>
                  </a:lnTo>
                  <a:lnTo>
                    <a:pt x="275" y="148"/>
                  </a:lnTo>
                  <a:lnTo>
                    <a:pt x="294" y="193"/>
                  </a:lnTo>
                  <a:lnTo>
                    <a:pt x="296" y="222"/>
                  </a:lnTo>
                  <a:lnTo>
                    <a:pt x="287" y="228"/>
                  </a:lnTo>
                  <a:lnTo>
                    <a:pt x="319" y="258"/>
                  </a:lnTo>
                  <a:lnTo>
                    <a:pt x="353" y="341"/>
                  </a:lnTo>
                  <a:lnTo>
                    <a:pt x="364" y="415"/>
                  </a:lnTo>
                  <a:lnTo>
                    <a:pt x="370" y="455"/>
                  </a:lnTo>
                  <a:lnTo>
                    <a:pt x="345" y="493"/>
                  </a:lnTo>
                  <a:lnTo>
                    <a:pt x="363" y="510"/>
                  </a:lnTo>
                  <a:lnTo>
                    <a:pt x="408" y="485"/>
                  </a:lnTo>
                  <a:lnTo>
                    <a:pt x="438" y="616"/>
                  </a:lnTo>
                  <a:lnTo>
                    <a:pt x="459" y="624"/>
                  </a:lnTo>
                  <a:lnTo>
                    <a:pt x="463" y="662"/>
                  </a:lnTo>
                  <a:lnTo>
                    <a:pt x="522" y="677"/>
                  </a:lnTo>
                  <a:lnTo>
                    <a:pt x="615" y="677"/>
                  </a:lnTo>
                  <a:lnTo>
                    <a:pt x="653" y="694"/>
                  </a:lnTo>
                  <a:lnTo>
                    <a:pt x="598" y="1024"/>
                  </a:lnTo>
                  <a:lnTo>
                    <a:pt x="298" y="969"/>
                  </a:lnTo>
                  <a:lnTo>
                    <a:pt x="0" y="907"/>
                  </a:lnTo>
                  <a:close/>
                </a:path>
              </a:pathLst>
            </a:custGeom>
            <a:solidFill>
              <a:srgbClr val="127B9B"/>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71" name="Freeform 34"/>
            <p:cNvSpPr>
              <a:spLocks/>
            </p:cNvSpPr>
            <p:nvPr/>
          </p:nvSpPr>
          <p:spPr bwMode="auto">
            <a:xfrm>
              <a:off x="2303031" y="1629390"/>
              <a:ext cx="1474664" cy="812617"/>
            </a:xfrm>
            <a:custGeom>
              <a:avLst/>
              <a:gdLst>
                <a:gd name="T0" fmla="*/ 47882166 w 1116"/>
                <a:gd name="T1" fmla="*/ 438507231 h 690"/>
                <a:gd name="T2" fmla="*/ 52922489 w 1116"/>
                <a:gd name="T3" fmla="*/ 511590942 h 690"/>
                <a:gd name="T4" fmla="*/ 30241874 w 1116"/>
                <a:gd name="T5" fmla="*/ 526711875 h 690"/>
                <a:gd name="T6" fmla="*/ 110886876 w 1116"/>
                <a:gd name="T7" fmla="*/ 602316535 h 690"/>
                <a:gd name="T8" fmla="*/ 196572151 w 1116"/>
                <a:gd name="T9" fmla="*/ 811490224 h 690"/>
                <a:gd name="T10" fmla="*/ 224293114 w 1116"/>
                <a:gd name="T11" fmla="*/ 997981919 h 690"/>
                <a:gd name="T12" fmla="*/ 239414044 w 1116"/>
                <a:gd name="T13" fmla="*/ 1098788133 h 690"/>
                <a:gd name="T14" fmla="*/ 176410910 w 1116"/>
                <a:gd name="T15" fmla="*/ 1194554037 h 690"/>
                <a:gd name="T16" fmla="*/ 221773752 w 1116"/>
                <a:gd name="T17" fmla="*/ 1237395884 h 690"/>
                <a:gd name="T18" fmla="*/ 335181528 w 1116"/>
                <a:gd name="T19" fmla="*/ 1174392794 h 690"/>
                <a:gd name="T20" fmla="*/ 410784594 w 1116"/>
                <a:gd name="T21" fmla="*/ 1504533940 h 690"/>
                <a:gd name="T22" fmla="*/ 463708746 w 1116"/>
                <a:gd name="T23" fmla="*/ 1524695182 h 690"/>
                <a:gd name="T24" fmla="*/ 473789366 w 1116"/>
                <a:gd name="T25" fmla="*/ 1620461086 h 690"/>
                <a:gd name="T26" fmla="*/ 516631210 w 1116"/>
                <a:gd name="T27" fmla="*/ 1663302933 h 690"/>
                <a:gd name="T28" fmla="*/ 622477726 w 1116"/>
                <a:gd name="T29" fmla="*/ 1658262623 h 690"/>
                <a:gd name="T30" fmla="*/ 856853147 w 1116"/>
                <a:gd name="T31" fmla="*/ 1658262623 h 690"/>
                <a:gd name="T32" fmla="*/ 952619043 w 1116"/>
                <a:gd name="T33" fmla="*/ 1701106454 h 690"/>
                <a:gd name="T34" fmla="*/ 980339955 w 1116"/>
                <a:gd name="T35" fmla="*/ 1529735493 h 690"/>
                <a:gd name="T36" fmla="*/ 1746467517 w 1116"/>
                <a:gd name="T37" fmla="*/ 1643141690 h 690"/>
                <a:gd name="T38" fmla="*/ 2147483647 w 1116"/>
                <a:gd name="T39" fmla="*/ 1738907991 h 690"/>
                <a:gd name="T40" fmla="*/ 2147483647 w 1116"/>
                <a:gd name="T41" fmla="*/ 1423888968 h 690"/>
                <a:gd name="T42" fmla="*/ 2147483647 w 1116"/>
                <a:gd name="T43" fmla="*/ 405745906 h 690"/>
                <a:gd name="T44" fmla="*/ 1562496588 w 1116"/>
                <a:gd name="T45" fmla="*/ 262096256 h 690"/>
                <a:gd name="T46" fmla="*/ 947578732 w 1116"/>
                <a:gd name="T47" fmla="*/ 166330303 h 690"/>
                <a:gd name="T48" fmla="*/ 73083730 w 1116"/>
                <a:gd name="T49" fmla="*/ 0 h 690"/>
                <a:gd name="T50" fmla="*/ 0 w 1116"/>
                <a:gd name="T51" fmla="*/ 325100934 h 690"/>
                <a:gd name="T52" fmla="*/ 47882166 w 1116"/>
                <a:gd name="T53" fmla="*/ 438507231 h 690"/>
                <a:gd name="T54" fmla="*/ 47882166 w 1116"/>
                <a:gd name="T55" fmla="*/ 438507231 h 69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16"/>
                <a:gd name="T85" fmla="*/ 0 h 690"/>
                <a:gd name="T86" fmla="*/ 1116 w 1116"/>
                <a:gd name="T87" fmla="*/ 690 h 69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16" h="690">
                  <a:moveTo>
                    <a:pt x="19" y="174"/>
                  </a:moveTo>
                  <a:lnTo>
                    <a:pt x="21" y="203"/>
                  </a:lnTo>
                  <a:lnTo>
                    <a:pt x="12" y="209"/>
                  </a:lnTo>
                  <a:lnTo>
                    <a:pt x="44" y="239"/>
                  </a:lnTo>
                  <a:lnTo>
                    <a:pt x="78" y="322"/>
                  </a:lnTo>
                  <a:lnTo>
                    <a:pt x="89" y="396"/>
                  </a:lnTo>
                  <a:lnTo>
                    <a:pt x="95" y="436"/>
                  </a:lnTo>
                  <a:lnTo>
                    <a:pt x="70" y="474"/>
                  </a:lnTo>
                  <a:lnTo>
                    <a:pt x="88" y="491"/>
                  </a:lnTo>
                  <a:lnTo>
                    <a:pt x="133" y="466"/>
                  </a:lnTo>
                  <a:lnTo>
                    <a:pt x="163" y="597"/>
                  </a:lnTo>
                  <a:lnTo>
                    <a:pt x="184" y="605"/>
                  </a:lnTo>
                  <a:lnTo>
                    <a:pt x="188" y="643"/>
                  </a:lnTo>
                  <a:lnTo>
                    <a:pt x="205" y="660"/>
                  </a:lnTo>
                  <a:lnTo>
                    <a:pt x="247" y="658"/>
                  </a:lnTo>
                  <a:lnTo>
                    <a:pt x="340" y="658"/>
                  </a:lnTo>
                  <a:lnTo>
                    <a:pt x="378" y="675"/>
                  </a:lnTo>
                  <a:lnTo>
                    <a:pt x="389" y="607"/>
                  </a:lnTo>
                  <a:lnTo>
                    <a:pt x="693" y="652"/>
                  </a:lnTo>
                  <a:lnTo>
                    <a:pt x="1066" y="690"/>
                  </a:lnTo>
                  <a:lnTo>
                    <a:pt x="1078" y="565"/>
                  </a:lnTo>
                  <a:lnTo>
                    <a:pt x="1116" y="161"/>
                  </a:lnTo>
                  <a:lnTo>
                    <a:pt x="620" y="104"/>
                  </a:lnTo>
                  <a:lnTo>
                    <a:pt x="376" y="66"/>
                  </a:lnTo>
                  <a:lnTo>
                    <a:pt x="29" y="0"/>
                  </a:lnTo>
                  <a:lnTo>
                    <a:pt x="0" y="129"/>
                  </a:lnTo>
                  <a:lnTo>
                    <a:pt x="19" y="174"/>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72" name="Freeform 35"/>
            <p:cNvSpPr>
              <a:spLocks/>
            </p:cNvSpPr>
            <p:nvPr/>
          </p:nvSpPr>
          <p:spPr bwMode="auto">
            <a:xfrm>
              <a:off x="1882829" y="3527850"/>
              <a:ext cx="981788" cy="986917"/>
            </a:xfrm>
            <a:custGeom>
              <a:avLst/>
              <a:gdLst>
                <a:gd name="T0" fmla="*/ 118448198 w 743"/>
                <a:gd name="T1" fmla="*/ 1343244081 h 838"/>
                <a:gd name="T2" fmla="*/ 70564407 w 743"/>
                <a:gd name="T3" fmla="*/ 1267637828 h 838"/>
                <a:gd name="T4" fmla="*/ 95765971 w 743"/>
                <a:gd name="T5" fmla="*/ 1146670363 h 838"/>
                <a:gd name="T6" fmla="*/ 219254508 w 743"/>
                <a:gd name="T7" fmla="*/ 950099820 h 838"/>
                <a:gd name="T8" fmla="*/ 309980141 w 743"/>
                <a:gd name="T9" fmla="*/ 894656399 h 838"/>
                <a:gd name="T10" fmla="*/ 257056061 w 743"/>
                <a:gd name="T11" fmla="*/ 821570897 h 838"/>
                <a:gd name="T12" fmla="*/ 224294821 w 743"/>
                <a:gd name="T13" fmla="*/ 630039077 h 838"/>
                <a:gd name="T14" fmla="*/ 262096374 w 743"/>
                <a:gd name="T15" fmla="*/ 272176895 h 838"/>
                <a:gd name="T16" fmla="*/ 325101080 w 743"/>
                <a:gd name="T17" fmla="*/ 252015651 h 838"/>
                <a:gd name="T18" fmla="*/ 428426802 w 743"/>
                <a:gd name="T19" fmla="*/ 315018745 h 838"/>
                <a:gd name="T20" fmla="*/ 519152435 w 743"/>
                <a:gd name="T21" fmla="*/ 0 h 838"/>
                <a:gd name="T22" fmla="*/ 1872477860 w 743"/>
                <a:gd name="T23" fmla="*/ 224294734 h 838"/>
                <a:gd name="T24" fmla="*/ 1590219936 w 743"/>
                <a:gd name="T25" fmla="*/ 2111891116 h 838"/>
                <a:gd name="T26" fmla="*/ 1174393321 w 743"/>
                <a:gd name="T27" fmla="*/ 2053928333 h 838"/>
                <a:gd name="T28" fmla="*/ 917337359 w 743"/>
                <a:gd name="T29" fmla="*/ 1983363978 h 838"/>
                <a:gd name="T30" fmla="*/ 385584836 w 743"/>
                <a:gd name="T31" fmla="*/ 1774190277 h 838"/>
                <a:gd name="T32" fmla="*/ 0 w 743"/>
                <a:gd name="T33" fmla="*/ 1449090612 h 838"/>
                <a:gd name="T34" fmla="*/ 118448198 w 743"/>
                <a:gd name="T35" fmla="*/ 1343244081 h 838"/>
                <a:gd name="T36" fmla="*/ 118448198 w 743"/>
                <a:gd name="T37" fmla="*/ 1343244081 h 8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43"/>
                <a:gd name="T58" fmla="*/ 0 h 838"/>
                <a:gd name="T59" fmla="*/ 743 w 743"/>
                <a:gd name="T60" fmla="*/ 838 h 83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43" h="838">
                  <a:moveTo>
                    <a:pt x="47" y="533"/>
                  </a:moveTo>
                  <a:lnTo>
                    <a:pt x="28" y="503"/>
                  </a:lnTo>
                  <a:lnTo>
                    <a:pt x="38" y="455"/>
                  </a:lnTo>
                  <a:lnTo>
                    <a:pt x="87" y="377"/>
                  </a:lnTo>
                  <a:lnTo>
                    <a:pt x="123" y="355"/>
                  </a:lnTo>
                  <a:lnTo>
                    <a:pt x="102" y="326"/>
                  </a:lnTo>
                  <a:lnTo>
                    <a:pt x="89" y="250"/>
                  </a:lnTo>
                  <a:lnTo>
                    <a:pt x="104" y="108"/>
                  </a:lnTo>
                  <a:lnTo>
                    <a:pt x="129" y="100"/>
                  </a:lnTo>
                  <a:lnTo>
                    <a:pt x="170" y="125"/>
                  </a:lnTo>
                  <a:lnTo>
                    <a:pt x="206" y="0"/>
                  </a:lnTo>
                  <a:lnTo>
                    <a:pt x="743" y="89"/>
                  </a:lnTo>
                  <a:lnTo>
                    <a:pt x="631" y="838"/>
                  </a:lnTo>
                  <a:lnTo>
                    <a:pt x="466" y="815"/>
                  </a:lnTo>
                  <a:lnTo>
                    <a:pt x="364" y="787"/>
                  </a:lnTo>
                  <a:lnTo>
                    <a:pt x="153" y="704"/>
                  </a:lnTo>
                  <a:lnTo>
                    <a:pt x="0" y="575"/>
                  </a:lnTo>
                  <a:lnTo>
                    <a:pt x="47" y="533"/>
                  </a:lnTo>
                  <a:close/>
                </a:path>
              </a:pathLst>
            </a:custGeom>
            <a:solidFill>
              <a:srgbClr val="127B9B"/>
            </a:solidFill>
            <a:ln w="9525" cap="flat" cmpd="sng">
              <a:solidFill>
                <a:schemeClr val="tx1"/>
              </a:solidFill>
              <a:prstDash val="solid"/>
              <a:round/>
              <a:headEnd type="none" w="med" len="med"/>
              <a:tailEnd type="none" w="med" len="med"/>
            </a:ln>
          </p:spPr>
          <p:txBody>
            <a:bodyPr wrap="none"/>
            <a:lstStyle/>
            <a:p>
              <a:pPr fontAlgn="base">
                <a:spcBef>
                  <a:spcPct val="0"/>
                </a:spcBef>
                <a:spcAft>
                  <a:spcPct val="0"/>
                </a:spcAft>
              </a:pPr>
              <a:endParaRPr lang="en-US" sz="900" dirty="0">
                <a:solidFill>
                  <a:srgbClr val="FFFFFF"/>
                </a:solidFill>
              </a:endParaRPr>
            </a:p>
          </p:txBody>
        </p:sp>
        <p:sp>
          <p:nvSpPr>
            <p:cNvPr id="473" name="Freeform 36"/>
            <p:cNvSpPr>
              <a:spLocks/>
            </p:cNvSpPr>
            <p:nvPr/>
          </p:nvSpPr>
          <p:spPr bwMode="auto">
            <a:xfrm>
              <a:off x="2694159" y="2327770"/>
              <a:ext cx="1014823" cy="746666"/>
            </a:xfrm>
            <a:custGeom>
              <a:avLst/>
              <a:gdLst>
                <a:gd name="T0" fmla="*/ 0 w 768"/>
                <a:gd name="T1" fmla="*/ 1333163320 h 618"/>
                <a:gd name="T2" fmla="*/ 229335039 w 768"/>
                <a:gd name="T3" fmla="*/ 0 h 618"/>
                <a:gd name="T4" fmla="*/ 995461005 w 768"/>
                <a:gd name="T5" fmla="*/ 113406242 h 618"/>
                <a:gd name="T6" fmla="*/ 1935480178 w 768"/>
                <a:gd name="T7" fmla="*/ 209172192 h 618"/>
                <a:gd name="T8" fmla="*/ 1869956137 w 768"/>
                <a:gd name="T9" fmla="*/ 884574097 h 618"/>
                <a:gd name="T10" fmla="*/ 1806953044 w 768"/>
                <a:gd name="T11" fmla="*/ 1557456344 h 618"/>
                <a:gd name="T12" fmla="*/ 521671583 w 768"/>
                <a:gd name="T13" fmla="*/ 1413808288 h 618"/>
                <a:gd name="T14" fmla="*/ 0 w 768"/>
                <a:gd name="T15" fmla="*/ 1333163320 h 618"/>
                <a:gd name="T16" fmla="*/ 0 w 768"/>
                <a:gd name="T17" fmla="*/ 1333163320 h 6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8"/>
                <a:gd name="T28" fmla="*/ 0 h 618"/>
                <a:gd name="T29" fmla="*/ 768 w 768"/>
                <a:gd name="T30" fmla="*/ 618 h 6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8" h="618">
                  <a:moveTo>
                    <a:pt x="0" y="529"/>
                  </a:moveTo>
                  <a:lnTo>
                    <a:pt x="91" y="0"/>
                  </a:lnTo>
                  <a:lnTo>
                    <a:pt x="395" y="45"/>
                  </a:lnTo>
                  <a:lnTo>
                    <a:pt x="768" y="83"/>
                  </a:lnTo>
                  <a:lnTo>
                    <a:pt x="742" y="351"/>
                  </a:lnTo>
                  <a:lnTo>
                    <a:pt x="717" y="618"/>
                  </a:lnTo>
                  <a:lnTo>
                    <a:pt x="207" y="561"/>
                  </a:lnTo>
                  <a:lnTo>
                    <a:pt x="0" y="529"/>
                  </a:lnTo>
                  <a:close/>
                </a:path>
              </a:pathLst>
            </a:custGeom>
            <a:solidFill>
              <a:srgbClr val="F89D1F"/>
            </a:solidFill>
            <a:ln w="9525" cap="flat" cmpd="sng">
              <a:solidFill>
                <a:schemeClr val="tx1"/>
              </a:solidFill>
              <a:prstDash val="solid"/>
              <a:round/>
              <a:headEnd type="none" w="med" len="med"/>
              <a:tailEnd type="none" w="med" len="med"/>
            </a:ln>
          </p:spPr>
          <p:txBody>
            <a:bodyPr wrap="none"/>
            <a:lstStyle/>
            <a:p>
              <a:pPr fontAlgn="base">
                <a:spcBef>
                  <a:spcPct val="0"/>
                </a:spcBef>
                <a:spcAft>
                  <a:spcPct val="0"/>
                </a:spcAft>
              </a:pPr>
              <a:endParaRPr lang="en-US" sz="900" dirty="0">
                <a:solidFill>
                  <a:srgbClr val="FFFFFF"/>
                </a:solidFill>
              </a:endParaRPr>
            </a:p>
          </p:txBody>
        </p:sp>
        <p:sp>
          <p:nvSpPr>
            <p:cNvPr id="474" name="Freeform 37"/>
            <p:cNvSpPr>
              <a:spLocks/>
            </p:cNvSpPr>
            <p:nvPr/>
          </p:nvSpPr>
          <p:spPr bwMode="auto">
            <a:xfrm>
              <a:off x="2864618" y="3004949"/>
              <a:ext cx="1050499" cy="719577"/>
            </a:xfrm>
            <a:custGeom>
              <a:avLst/>
              <a:gdLst>
                <a:gd name="T0" fmla="*/ 201612408 w 795"/>
                <a:gd name="T1" fmla="*/ 0 h 611"/>
                <a:gd name="T2" fmla="*/ 1486891539 w 795"/>
                <a:gd name="T3" fmla="*/ 143648031 h 611"/>
                <a:gd name="T4" fmla="*/ 2003522810 w 795"/>
                <a:gd name="T5" fmla="*/ 186491441 h 611"/>
                <a:gd name="T6" fmla="*/ 1983361574 w 795"/>
                <a:gd name="T7" fmla="*/ 521671271 h 611"/>
                <a:gd name="T8" fmla="*/ 1912797249 w 795"/>
                <a:gd name="T9" fmla="*/ 1539813663 h 611"/>
                <a:gd name="T10" fmla="*/ 1648181425 w 795"/>
                <a:gd name="T11" fmla="*/ 1519652431 h 611"/>
                <a:gd name="T12" fmla="*/ 831651176 w 795"/>
                <a:gd name="T13" fmla="*/ 1449088121 h 611"/>
                <a:gd name="T14" fmla="*/ 0 w 795"/>
                <a:gd name="T15" fmla="*/ 1343241655 h 611"/>
                <a:gd name="T16" fmla="*/ 201612408 w 795"/>
                <a:gd name="T17" fmla="*/ 0 h 611"/>
                <a:gd name="T18" fmla="*/ 201612408 w 795"/>
                <a:gd name="T19" fmla="*/ 0 h 6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95"/>
                <a:gd name="T31" fmla="*/ 0 h 611"/>
                <a:gd name="T32" fmla="*/ 795 w 795"/>
                <a:gd name="T33" fmla="*/ 611 h 6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95" h="611">
                  <a:moveTo>
                    <a:pt x="80" y="0"/>
                  </a:moveTo>
                  <a:lnTo>
                    <a:pt x="590" y="57"/>
                  </a:lnTo>
                  <a:lnTo>
                    <a:pt x="795" y="74"/>
                  </a:lnTo>
                  <a:lnTo>
                    <a:pt x="787" y="207"/>
                  </a:lnTo>
                  <a:lnTo>
                    <a:pt x="759" y="611"/>
                  </a:lnTo>
                  <a:lnTo>
                    <a:pt x="654" y="603"/>
                  </a:lnTo>
                  <a:lnTo>
                    <a:pt x="330" y="575"/>
                  </a:lnTo>
                  <a:lnTo>
                    <a:pt x="0" y="533"/>
                  </a:lnTo>
                  <a:lnTo>
                    <a:pt x="80" y="0"/>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75" name="Freeform 38"/>
            <p:cNvSpPr>
              <a:spLocks/>
            </p:cNvSpPr>
            <p:nvPr/>
          </p:nvSpPr>
          <p:spPr bwMode="auto">
            <a:xfrm>
              <a:off x="2716624" y="3632664"/>
              <a:ext cx="1012180" cy="897411"/>
            </a:xfrm>
            <a:custGeom>
              <a:avLst/>
              <a:gdLst>
                <a:gd name="T0" fmla="*/ 244454384 w 766"/>
                <a:gd name="T1" fmla="*/ 1920359241 h 762"/>
                <a:gd name="T2" fmla="*/ 267136577 w 766"/>
                <a:gd name="T3" fmla="*/ 1779230536 h 762"/>
                <a:gd name="T4" fmla="*/ 751006522 w 766"/>
                <a:gd name="T5" fmla="*/ 1839714267 h 762"/>
                <a:gd name="T6" fmla="*/ 730845278 w 766"/>
                <a:gd name="T7" fmla="*/ 1769149914 h 762"/>
                <a:gd name="T8" fmla="*/ 1774190228 w 766"/>
                <a:gd name="T9" fmla="*/ 1864915821 h 762"/>
                <a:gd name="T10" fmla="*/ 1930439866 w 766"/>
                <a:gd name="T11" fmla="*/ 176410931 h 762"/>
                <a:gd name="T12" fmla="*/ 1113909104 w 766"/>
                <a:gd name="T13" fmla="*/ 105846578 h 762"/>
                <a:gd name="T14" fmla="*/ 282257509 w 766"/>
                <a:gd name="T15" fmla="*/ 0 h 762"/>
                <a:gd name="T16" fmla="*/ 0 w 766"/>
                <a:gd name="T17" fmla="*/ 1887598014 h 762"/>
                <a:gd name="T18" fmla="*/ 244454384 w 766"/>
                <a:gd name="T19" fmla="*/ 1920359241 h 762"/>
                <a:gd name="T20" fmla="*/ 244454384 w 766"/>
                <a:gd name="T21" fmla="*/ 1920359241 h 7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66"/>
                <a:gd name="T34" fmla="*/ 0 h 762"/>
                <a:gd name="T35" fmla="*/ 766 w 766"/>
                <a:gd name="T36" fmla="*/ 762 h 7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66" h="762">
                  <a:moveTo>
                    <a:pt x="97" y="762"/>
                  </a:moveTo>
                  <a:lnTo>
                    <a:pt x="106" y="706"/>
                  </a:lnTo>
                  <a:lnTo>
                    <a:pt x="298" y="730"/>
                  </a:lnTo>
                  <a:lnTo>
                    <a:pt x="290" y="702"/>
                  </a:lnTo>
                  <a:lnTo>
                    <a:pt x="704" y="740"/>
                  </a:lnTo>
                  <a:lnTo>
                    <a:pt x="766" y="70"/>
                  </a:lnTo>
                  <a:lnTo>
                    <a:pt x="442" y="42"/>
                  </a:lnTo>
                  <a:lnTo>
                    <a:pt x="112" y="0"/>
                  </a:lnTo>
                  <a:lnTo>
                    <a:pt x="0" y="749"/>
                  </a:lnTo>
                  <a:lnTo>
                    <a:pt x="97" y="762"/>
                  </a:lnTo>
                  <a:close/>
                </a:path>
              </a:pathLst>
            </a:custGeom>
            <a:solidFill>
              <a:srgbClr val="127B9B"/>
            </a:solidFill>
            <a:ln w="9525" cap="flat" cmpd="sng">
              <a:solidFill>
                <a:schemeClr val="tx1"/>
              </a:solidFill>
              <a:prstDash val="solid"/>
              <a:round/>
              <a:headEnd type="none" w="med" len="med"/>
              <a:tailEnd type="none" w="med" len="med"/>
            </a:ln>
          </p:spPr>
          <p:txBody>
            <a:bodyPr wrap="none"/>
            <a:lstStyle/>
            <a:p>
              <a:pPr fontAlgn="base">
                <a:spcBef>
                  <a:spcPct val="0"/>
                </a:spcBef>
                <a:spcAft>
                  <a:spcPct val="0"/>
                </a:spcAft>
              </a:pPr>
              <a:endParaRPr lang="en-US" sz="900" dirty="0">
                <a:solidFill>
                  <a:srgbClr val="FFFFFF"/>
                </a:solidFill>
              </a:endParaRPr>
            </a:p>
          </p:txBody>
        </p:sp>
        <p:sp>
          <p:nvSpPr>
            <p:cNvPr id="476" name="Freeform 39"/>
            <p:cNvSpPr>
              <a:spLocks/>
            </p:cNvSpPr>
            <p:nvPr/>
          </p:nvSpPr>
          <p:spPr bwMode="auto">
            <a:xfrm>
              <a:off x="3099825" y="3797544"/>
              <a:ext cx="2012467" cy="1691184"/>
            </a:xfrm>
            <a:custGeom>
              <a:avLst/>
              <a:gdLst>
                <a:gd name="T0" fmla="*/ 0 w 1523"/>
                <a:gd name="T1" fmla="*/ 1416327728 h 1436"/>
                <a:gd name="T2" fmla="*/ 1043344534 w 1523"/>
                <a:gd name="T3" fmla="*/ 1512093633 h 1436"/>
                <a:gd name="T4" fmla="*/ 1186992571 w 1523"/>
                <a:gd name="T5" fmla="*/ 0 h 1436"/>
                <a:gd name="T6" fmla="*/ 2018644092 w 1523"/>
                <a:gd name="T7" fmla="*/ 47883759 h 1436"/>
                <a:gd name="T8" fmla="*/ 1988402233 w 1523"/>
                <a:gd name="T9" fmla="*/ 698084036 h 1436"/>
                <a:gd name="T10" fmla="*/ 2071568139 w 1523"/>
                <a:gd name="T11" fmla="*/ 766127438 h 1436"/>
                <a:gd name="T12" fmla="*/ 2147172786 w 1523"/>
                <a:gd name="T13" fmla="*/ 766127438 h 1436"/>
                <a:gd name="T14" fmla="*/ 2147483647 w 1523"/>
                <a:gd name="T15" fmla="*/ 829132117 h 1436"/>
                <a:gd name="T16" fmla="*/ 2147483647 w 1523"/>
                <a:gd name="T17" fmla="*/ 856853231 h 1436"/>
                <a:gd name="T18" fmla="*/ 2147483647 w 1523"/>
                <a:gd name="T19" fmla="*/ 967740068 h 1436"/>
                <a:gd name="T20" fmla="*/ 2147483647 w 1523"/>
                <a:gd name="T21" fmla="*/ 919856322 h 1436"/>
                <a:gd name="T22" fmla="*/ 2147483647 w 1523"/>
                <a:gd name="T23" fmla="*/ 1013102865 h 1436"/>
                <a:gd name="T24" fmla="*/ 2147483647 w 1523"/>
                <a:gd name="T25" fmla="*/ 1010581916 h 1436"/>
                <a:gd name="T26" fmla="*/ 2147483647 w 1523"/>
                <a:gd name="T27" fmla="*/ 967740068 h 1436"/>
                <a:gd name="T28" fmla="*/ 2147483647 w 1523"/>
                <a:gd name="T29" fmla="*/ 927417582 h 1436"/>
                <a:gd name="T30" fmla="*/ 2147483647 w 1523"/>
                <a:gd name="T31" fmla="*/ 1028223797 h 1436"/>
                <a:gd name="T32" fmla="*/ 2147483647 w 1523"/>
                <a:gd name="T33" fmla="*/ 1060985024 h 1436"/>
                <a:gd name="T34" fmla="*/ 2147483647 w 1523"/>
                <a:gd name="T35" fmla="*/ 1060985024 h 1436"/>
                <a:gd name="T36" fmla="*/ 2147483647 w 1523"/>
                <a:gd name="T37" fmla="*/ 1597778916 h 1436"/>
                <a:gd name="T38" fmla="*/ 2147483647 w 1523"/>
                <a:gd name="T39" fmla="*/ 1859875474 h 1436"/>
                <a:gd name="T40" fmla="*/ 2147483647 w 1523"/>
                <a:gd name="T41" fmla="*/ 2066528216 h 1436"/>
                <a:gd name="T42" fmla="*/ 2147483647 w 1523"/>
                <a:gd name="T43" fmla="*/ 2147483647 h 1436"/>
                <a:gd name="T44" fmla="*/ 2147483647 w 1523"/>
                <a:gd name="T45" fmla="*/ 2147483647 h 1436"/>
                <a:gd name="T46" fmla="*/ 2147483647 w 1523"/>
                <a:gd name="T47" fmla="*/ 2147483647 h 1436"/>
                <a:gd name="T48" fmla="*/ 2147483647 w 1523"/>
                <a:gd name="T49" fmla="*/ 2147483647 h 1436"/>
                <a:gd name="T50" fmla="*/ 2147483647 w 1523"/>
                <a:gd name="T51" fmla="*/ 2147483647 h 1436"/>
                <a:gd name="T52" fmla="*/ 2147483647 w 1523"/>
                <a:gd name="T53" fmla="*/ 2147483647 h 1436"/>
                <a:gd name="T54" fmla="*/ 2147483647 w 1523"/>
                <a:gd name="T55" fmla="*/ 2147483647 h 1436"/>
                <a:gd name="T56" fmla="*/ 2147483647 w 1523"/>
                <a:gd name="T57" fmla="*/ 2147483647 h 1436"/>
                <a:gd name="T58" fmla="*/ 2147483647 w 1523"/>
                <a:gd name="T59" fmla="*/ 2147483647 h 1436"/>
                <a:gd name="T60" fmla="*/ 2147483647 w 1523"/>
                <a:gd name="T61" fmla="*/ 2147483647 h 1436"/>
                <a:gd name="T62" fmla="*/ 2147483647 w 1523"/>
                <a:gd name="T63" fmla="*/ 2147483647 h 1436"/>
                <a:gd name="T64" fmla="*/ 2147483647 w 1523"/>
                <a:gd name="T65" fmla="*/ 2147483647 h 1436"/>
                <a:gd name="T66" fmla="*/ 2147483647 w 1523"/>
                <a:gd name="T67" fmla="*/ 2147483647 h 1436"/>
                <a:gd name="T68" fmla="*/ 2147483647 w 1523"/>
                <a:gd name="T69" fmla="*/ 2147483647 h 1436"/>
                <a:gd name="T70" fmla="*/ 2132051857 w 1523"/>
                <a:gd name="T71" fmla="*/ 2147483647 h 1436"/>
                <a:gd name="T72" fmla="*/ 2079127810 w 1523"/>
                <a:gd name="T73" fmla="*/ 2147483647 h 1436"/>
                <a:gd name="T74" fmla="*/ 2028724711 w 1523"/>
                <a:gd name="T75" fmla="*/ 2147483647 h 1436"/>
                <a:gd name="T76" fmla="*/ 2013603782 w 1523"/>
                <a:gd name="T77" fmla="*/ 2147483647 h 1436"/>
                <a:gd name="T78" fmla="*/ 1917837895 w 1523"/>
                <a:gd name="T79" fmla="*/ 2147483647 h 1436"/>
                <a:gd name="T80" fmla="*/ 1655741386 w 1523"/>
                <a:gd name="T81" fmla="*/ 2147483647 h 1436"/>
                <a:gd name="T82" fmla="*/ 1524693330 w 1523"/>
                <a:gd name="T83" fmla="*/ 2147483647 h 1436"/>
                <a:gd name="T84" fmla="*/ 1486891800 w 1523"/>
                <a:gd name="T85" fmla="*/ 2147483647 h 1436"/>
                <a:gd name="T86" fmla="*/ 1101307304 w 1523"/>
                <a:gd name="T87" fmla="*/ 2147483647 h 1436"/>
                <a:gd name="T88" fmla="*/ 894654600 w 1523"/>
                <a:gd name="T89" fmla="*/ 2147483647 h 1436"/>
                <a:gd name="T90" fmla="*/ 546873023 w 1523"/>
                <a:gd name="T91" fmla="*/ 2147483647 h 1436"/>
                <a:gd name="T92" fmla="*/ 441026516 w 1523"/>
                <a:gd name="T93" fmla="*/ 1927918876 h 1436"/>
                <a:gd name="T94" fmla="*/ 105846556 w 1523"/>
                <a:gd name="T95" fmla="*/ 1607859538 h 1436"/>
                <a:gd name="T96" fmla="*/ 68043414 w 1523"/>
                <a:gd name="T97" fmla="*/ 1502013011 h 1436"/>
                <a:gd name="T98" fmla="*/ 20161246 w 1523"/>
                <a:gd name="T99" fmla="*/ 1486892079 h 1436"/>
                <a:gd name="T100" fmla="*/ 0 w 1523"/>
                <a:gd name="T101" fmla="*/ 1416327728 h 1436"/>
                <a:gd name="T102" fmla="*/ 0 w 1523"/>
                <a:gd name="T103" fmla="*/ 1416327728 h 14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523"/>
                <a:gd name="T157" fmla="*/ 0 h 1436"/>
                <a:gd name="T158" fmla="*/ 1523 w 1523"/>
                <a:gd name="T159" fmla="*/ 1436 h 14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523" h="1436">
                  <a:moveTo>
                    <a:pt x="0" y="562"/>
                  </a:moveTo>
                  <a:lnTo>
                    <a:pt x="414" y="600"/>
                  </a:lnTo>
                  <a:lnTo>
                    <a:pt x="471" y="0"/>
                  </a:lnTo>
                  <a:lnTo>
                    <a:pt x="801" y="19"/>
                  </a:lnTo>
                  <a:lnTo>
                    <a:pt x="789" y="277"/>
                  </a:lnTo>
                  <a:lnTo>
                    <a:pt x="822" y="304"/>
                  </a:lnTo>
                  <a:lnTo>
                    <a:pt x="852" y="304"/>
                  </a:lnTo>
                  <a:lnTo>
                    <a:pt x="877" y="329"/>
                  </a:lnTo>
                  <a:lnTo>
                    <a:pt x="926" y="340"/>
                  </a:lnTo>
                  <a:lnTo>
                    <a:pt x="1026" y="384"/>
                  </a:lnTo>
                  <a:lnTo>
                    <a:pt x="1044" y="365"/>
                  </a:lnTo>
                  <a:lnTo>
                    <a:pt x="1108" y="402"/>
                  </a:lnTo>
                  <a:lnTo>
                    <a:pt x="1193" y="401"/>
                  </a:lnTo>
                  <a:lnTo>
                    <a:pt x="1252" y="384"/>
                  </a:lnTo>
                  <a:lnTo>
                    <a:pt x="1334" y="368"/>
                  </a:lnTo>
                  <a:lnTo>
                    <a:pt x="1408" y="408"/>
                  </a:lnTo>
                  <a:lnTo>
                    <a:pt x="1419" y="421"/>
                  </a:lnTo>
                  <a:lnTo>
                    <a:pt x="1459" y="421"/>
                  </a:lnTo>
                  <a:lnTo>
                    <a:pt x="1467" y="634"/>
                  </a:lnTo>
                  <a:lnTo>
                    <a:pt x="1523" y="738"/>
                  </a:lnTo>
                  <a:lnTo>
                    <a:pt x="1503" y="820"/>
                  </a:lnTo>
                  <a:lnTo>
                    <a:pt x="1506" y="888"/>
                  </a:lnTo>
                  <a:lnTo>
                    <a:pt x="1482" y="922"/>
                  </a:lnTo>
                  <a:lnTo>
                    <a:pt x="1491" y="933"/>
                  </a:lnTo>
                  <a:lnTo>
                    <a:pt x="1429" y="952"/>
                  </a:lnTo>
                  <a:lnTo>
                    <a:pt x="1379" y="958"/>
                  </a:lnTo>
                  <a:lnTo>
                    <a:pt x="1389" y="922"/>
                  </a:lnTo>
                  <a:lnTo>
                    <a:pt x="1362" y="943"/>
                  </a:lnTo>
                  <a:lnTo>
                    <a:pt x="1364" y="985"/>
                  </a:lnTo>
                  <a:lnTo>
                    <a:pt x="1330" y="1028"/>
                  </a:lnTo>
                  <a:lnTo>
                    <a:pt x="1150" y="1119"/>
                  </a:lnTo>
                  <a:lnTo>
                    <a:pt x="1093" y="1178"/>
                  </a:lnTo>
                  <a:lnTo>
                    <a:pt x="1040" y="1305"/>
                  </a:lnTo>
                  <a:lnTo>
                    <a:pt x="1083" y="1436"/>
                  </a:lnTo>
                  <a:lnTo>
                    <a:pt x="1042" y="1436"/>
                  </a:lnTo>
                  <a:lnTo>
                    <a:pt x="846" y="1368"/>
                  </a:lnTo>
                  <a:lnTo>
                    <a:pt x="825" y="1311"/>
                  </a:lnTo>
                  <a:lnTo>
                    <a:pt x="805" y="1286"/>
                  </a:lnTo>
                  <a:lnTo>
                    <a:pt x="799" y="1210"/>
                  </a:lnTo>
                  <a:lnTo>
                    <a:pt x="761" y="1184"/>
                  </a:lnTo>
                  <a:lnTo>
                    <a:pt x="657" y="983"/>
                  </a:lnTo>
                  <a:lnTo>
                    <a:pt x="605" y="945"/>
                  </a:lnTo>
                  <a:lnTo>
                    <a:pt x="590" y="913"/>
                  </a:lnTo>
                  <a:lnTo>
                    <a:pt x="437" y="905"/>
                  </a:lnTo>
                  <a:lnTo>
                    <a:pt x="355" y="1000"/>
                  </a:lnTo>
                  <a:lnTo>
                    <a:pt x="217" y="901"/>
                  </a:lnTo>
                  <a:lnTo>
                    <a:pt x="175" y="765"/>
                  </a:lnTo>
                  <a:lnTo>
                    <a:pt x="42" y="638"/>
                  </a:lnTo>
                  <a:lnTo>
                    <a:pt x="27" y="596"/>
                  </a:lnTo>
                  <a:lnTo>
                    <a:pt x="8" y="590"/>
                  </a:lnTo>
                  <a:lnTo>
                    <a:pt x="0" y="562"/>
                  </a:lnTo>
                  <a:close/>
                </a:path>
              </a:pathLst>
            </a:custGeom>
            <a:solidFill>
              <a:srgbClr val="F89D1F"/>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77" name="Freeform 40"/>
            <p:cNvSpPr>
              <a:spLocks/>
            </p:cNvSpPr>
            <p:nvPr/>
          </p:nvSpPr>
          <p:spPr bwMode="auto">
            <a:xfrm>
              <a:off x="3727481" y="1826497"/>
              <a:ext cx="946110" cy="518191"/>
            </a:xfrm>
            <a:custGeom>
              <a:avLst/>
              <a:gdLst>
                <a:gd name="T0" fmla="*/ 95765930 w 716"/>
                <a:gd name="T1" fmla="*/ 0 h 440"/>
                <a:gd name="T2" fmla="*/ 1665824301 w 716"/>
                <a:gd name="T3" fmla="*/ 80645002 h 440"/>
                <a:gd name="T4" fmla="*/ 1675904922 w 716"/>
                <a:gd name="T5" fmla="*/ 357862187 h 440"/>
                <a:gd name="T6" fmla="*/ 1748988635 w 716"/>
                <a:gd name="T7" fmla="*/ 587195648 h 440"/>
                <a:gd name="T8" fmla="*/ 1759069256 w 716"/>
                <a:gd name="T9" fmla="*/ 874495167 h 440"/>
                <a:gd name="T10" fmla="*/ 1804432053 w 716"/>
                <a:gd name="T11" fmla="*/ 1108868839 h 440"/>
                <a:gd name="T12" fmla="*/ 854333868 w 716"/>
                <a:gd name="T13" fmla="*/ 1081147922 h 440"/>
                <a:gd name="T14" fmla="*/ 0 w 716"/>
                <a:gd name="T15" fmla="*/ 1018143239 h 440"/>
                <a:gd name="T16" fmla="*/ 95765930 w 716"/>
                <a:gd name="T17" fmla="*/ 0 h 440"/>
                <a:gd name="T18" fmla="*/ 95765930 w 716"/>
                <a:gd name="T19" fmla="*/ 0 h 4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16"/>
                <a:gd name="T31" fmla="*/ 0 h 440"/>
                <a:gd name="T32" fmla="*/ 716 w 716"/>
                <a:gd name="T33" fmla="*/ 440 h 4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16" h="440">
                  <a:moveTo>
                    <a:pt x="38" y="0"/>
                  </a:moveTo>
                  <a:lnTo>
                    <a:pt x="661" y="32"/>
                  </a:lnTo>
                  <a:lnTo>
                    <a:pt x="665" y="142"/>
                  </a:lnTo>
                  <a:lnTo>
                    <a:pt x="694" y="233"/>
                  </a:lnTo>
                  <a:lnTo>
                    <a:pt x="698" y="347"/>
                  </a:lnTo>
                  <a:lnTo>
                    <a:pt x="716" y="440"/>
                  </a:lnTo>
                  <a:lnTo>
                    <a:pt x="339" y="429"/>
                  </a:lnTo>
                  <a:lnTo>
                    <a:pt x="0" y="404"/>
                  </a:lnTo>
                  <a:lnTo>
                    <a:pt x="38" y="0"/>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78" name="Freeform 41"/>
            <p:cNvSpPr>
              <a:spLocks/>
            </p:cNvSpPr>
            <p:nvPr/>
          </p:nvSpPr>
          <p:spPr bwMode="auto">
            <a:xfrm>
              <a:off x="3677268" y="2303037"/>
              <a:ext cx="1012180" cy="590030"/>
            </a:xfrm>
            <a:custGeom>
              <a:avLst/>
              <a:gdLst>
                <a:gd name="T0" fmla="*/ 95765932 w 766"/>
                <a:gd name="T1" fmla="*/ 0 h 501"/>
                <a:gd name="T2" fmla="*/ 950099794 w 766"/>
                <a:gd name="T3" fmla="*/ 63003082 h 501"/>
                <a:gd name="T4" fmla="*/ 1900198001 w 766"/>
                <a:gd name="T5" fmla="*/ 90725571 h 501"/>
                <a:gd name="T6" fmla="*/ 1839714270 w 766"/>
                <a:gd name="T7" fmla="*/ 211693040 h 501"/>
                <a:gd name="T8" fmla="*/ 1930439866 w 766"/>
                <a:gd name="T9" fmla="*/ 297378277 h 501"/>
                <a:gd name="T10" fmla="*/ 1925399555 w 766"/>
                <a:gd name="T11" fmla="*/ 917336472 h 501"/>
                <a:gd name="T12" fmla="*/ 1887598017 w 766"/>
                <a:gd name="T13" fmla="*/ 912296164 h 501"/>
                <a:gd name="T14" fmla="*/ 1892638328 w 766"/>
                <a:gd name="T15" fmla="*/ 995460454 h 501"/>
                <a:gd name="T16" fmla="*/ 1920359244 w 766"/>
                <a:gd name="T17" fmla="*/ 1055944151 h 501"/>
                <a:gd name="T18" fmla="*/ 1900198001 w 766"/>
                <a:gd name="T19" fmla="*/ 1113908488 h 501"/>
                <a:gd name="T20" fmla="*/ 1920359244 w 766"/>
                <a:gd name="T21" fmla="*/ 1262596783 h 501"/>
                <a:gd name="T22" fmla="*/ 1877517395 w 766"/>
                <a:gd name="T23" fmla="*/ 1247475859 h 501"/>
                <a:gd name="T24" fmla="*/ 1829633648 w 766"/>
                <a:gd name="T25" fmla="*/ 1189513109 h 501"/>
                <a:gd name="T26" fmla="*/ 1658262681 w 766"/>
                <a:gd name="T27" fmla="*/ 1134069720 h 501"/>
                <a:gd name="T28" fmla="*/ 1489413060 w 766"/>
                <a:gd name="T29" fmla="*/ 1141629389 h 501"/>
                <a:gd name="T30" fmla="*/ 1393647153 w 766"/>
                <a:gd name="T31" fmla="*/ 1071065075 h 501"/>
                <a:gd name="T32" fmla="*/ 0 w 766"/>
                <a:gd name="T33" fmla="*/ 990420145 h 501"/>
                <a:gd name="T34" fmla="*/ 95765932 w 766"/>
                <a:gd name="T35" fmla="*/ 0 h 501"/>
                <a:gd name="T36" fmla="*/ 95765932 w 766"/>
                <a:gd name="T37" fmla="*/ 0 h 5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6"/>
                <a:gd name="T58" fmla="*/ 0 h 501"/>
                <a:gd name="T59" fmla="*/ 766 w 766"/>
                <a:gd name="T60" fmla="*/ 501 h 50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6" h="501">
                  <a:moveTo>
                    <a:pt x="38" y="0"/>
                  </a:moveTo>
                  <a:lnTo>
                    <a:pt x="377" y="25"/>
                  </a:lnTo>
                  <a:lnTo>
                    <a:pt x="754" y="36"/>
                  </a:lnTo>
                  <a:lnTo>
                    <a:pt x="730" y="84"/>
                  </a:lnTo>
                  <a:lnTo>
                    <a:pt x="766" y="118"/>
                  </a:lnTo>
                  <a:lnTo>
                    <a:pt x="764" y="364"/>
                  </a:lnTo>
                  <a:lnTo>
                    <a:pt x="749" y="362"/>
                  </a:lnTo>
                  <a:lnTo>
                    <a:pt x="751" y="395"/>
                  </a:lnTo>
                  <a:lnTo>
                    <a:pt x="762" y="419"/>
                  </a:lnTo>
                  <a:lnTo>
                    <a:pt x="754" y="442"/>
                  </a:lnTo>
                  <a:lnTo>
                    <a:pt x="762" y="501"/>
                  </a:lnTo>
                  <a:lnTo>
                    <a:pt x="745" y="495"/>
                  </a:lnTo>
                  <a:lnTo>
                    <a:pt x="726" y="472"/>
                  </a:lnTo>
                  <a:lnTo>
                    <a:pt x="658" y="450"/>
                  </a:lnTo>
                  <a:lnTo>
                    <a:pt x="591" y="453"/>
                  </a:lnTo>
                  <a:lnTo>
                    <a:pt x="553" y="425"/>
                  </a:lnTo>
                  <a:lnTo>
                    <a:pt x="0" y="393"/>
                  </a:lnTo>
                  <a:lnTo>
                    <a:pt x="38" y="0"/>
                  </a:lnTo>
                  <a:close/>
                </a:path>
              </a:pathLst>
            </a:custGeom>
            <a:solidFill>
              <a:srgbClr val="F89D1F"/>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79" name="Freeform 42"/>
            <p:cNvSpPr>
              <a:spLocks/>
            </p:cNvSpPr>
            <p:nvPr/>
          </p:nvSpPr>
          <p:spPr bwMode="auto">
            <a:xfrm>
              <a:off x="3644234" y="2757632"/>
              <a:ext cx="1187923" cy="515835"/>
            </a:xfrm>
            <a:custGeom>
              <a:avLst/>
              <a:gdLst>
                <a:gd name="T0" fmla="*/ 63003098 w 899"/>
                <a:gd name="T1" fmla="*/ 0 h 438"/>
                <a:gd name="T2" fmla="*/ 1456649803 w 899"/>
                <a:gd name="T3" fmla="*/ 80645002 h 438"/>
                <a:gd name="T4" fmla="*/ 1552415681 w 899"/>
                <a:gd name="T5" fmla="*/ 151209382 h 438"/>
                <a:gd name="T6" fmla="*/ 1721265648 w 899"/>
                <a:gd name="T7" fmla="*/ 143648122 h 438"/>
                <a:gd name="T8" fmla="*/ 1892636167 w 899"/>
                <a:gd name="T9" fmla="*/ 199093132 h 438"/>
                <a:gd name="T10" fmla="*/ 1940519899 w 899"/>
                <a:gd name="T11" fmla="*/ 257055965 h 438"/>
                <a:gd name="T12" fmla="*/ 1983361735 w 899"/>
                <a:gd name="T13" fmla="*/ 272176898 h 438"/>
                <a:gd name="T14" fmla="*/ 2058966376 w 899"/>
                <a:gd name="T15" fmla="*/ 481350702 h 438"/>
                <a:gd name="T16" fmla="*/ 2058966376 w 899"/>
                <a:gd name="T17" fmla="*/ 544353797 h 438"/>
                <a:gd name="T18" fmla="*/ 2111890418 w 899"/>
                <a:gd name="T19" fmla="*/ 645160019 h 438"/>
                <a:gd name="T20" fmla="*/ 2137091965 w 899"/>
                <a:gd name="T21" fmla="*/ 801409663 h 438"/>
                <a:gd name="T22" fmla="*/ 2121971037 w 899"/>
                <a:gd name="T23" fmla="*/ 849293610 h 438"/>
                <a:gd name="T24" fmla="*/ 2147483647 w 899"/>
                <a:gd name="T25" fmla="*/ 902216083 h 438"/>
                <a:gd name="T26" fmla="*/ 2147483647 w 899"/>
                <a:gd name="T27" fmla="*/ 1103828527 h 438"/>
                <a:gd name="T28" fmla="*/ 1257556790 w 899"/>
                <a:gd name="T29" fmla="*/ 1093747905 h 438"/>
                <a:gd name="T30" fmla="*/ 496469877 w 899"/>
                <a:gd name="T31" fmla="*/ 1050906054 h 438"/>
                <a:gd name="T32" fmla="*/ 516631115 w 899"/>
                <a:gd name="T33" fmla="*/ 715724374 h 438"/>
                <a:gd name="T34" fmla="*/ 0 w 899"/>
                <a:gd name="T35" fmla="*/ 672882523 h 438"/>
                <a:gd name="T36" fmla="*/ 63003098 w 899"/>
                <a:gd name="T37" fmla="*/ 0 h 438"/>
                <a:gd name="T38" fmla="*/ 63003098 w 899"/>
                <a:gd name="T39" fmla="*/ 0 h 4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99"/>
                <a:gd name="T61" fmla="*/ 0 h 438"/>
                <a:gd name="T62" fmla="*/ 899 w 899"/>
                <a:gd name="T63" fmla="*/ 438 h 43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99" h="438">
                  <a:moveTo>
                    <a:pt x="25" y="0"/>
                  </a:moveTo>
                  <a:lnTo>
                    <a:pt x="578" y="32"/>
                  </a:lnTo>
                  <a:lnTo>
                    <a:pt x="616" y="60"/>
                  </a:lnTo>
                  <a:lnTo>
                    <a:pt x="683" y="57"/>
                  </a:lnTo>
                  <a:lnTo>
                    <a:pt x="751" y="79"/>
                  </a:lnTo>
                  <a:lnTo>
                    <a:pt x="770" y="102"/>
                  </a:lnTo>
                  <a:lnTo>
                    <a:pt x="787" y="108"/>
                  </a:lnTo>
                  <a:lnTo>
                    <a:pt x="817" y="191"/>
                  </a:lnTo>
                  <a:lnTo>
                    <a:pt x="817" y="216"/>
                  </a:lnTo>
                  <a:lnTo>
                    <a:pt x="838" y="256"/>
                  </a:lnTo>
                  <a:lnTo>
                    <a:pt x="848" y="318"/>
                  </a:lnTo>
                  <a:lnTo>
                    <a:pt x="842" y="337"/>
                  </a:lnTo>
                  <a:lnTo>
                    <a:pt x="855" y="358"/>
                  </a:lnTo>
                  <a:lnTo>
                    <a:pt x="899" y="438"/>
                  </a:lnTo>
                  <a:lnTo>
                    <a:pt x="499" y="434"/>
                  </a:lnTo>
                  <a:lnTo>
                    <a:pt x="197" y="417"/>
                  </a:lnTo>
                  <a:lnTo>
                    <a:pt x="205" y="284"/>
                  </a:lnTo>
                  <a:lnTo>
                    <a:pt x="0" y="267"/>
                  </a:lnTo>
                  <a:lnTo>
                    <a:pt x="25" y="0"/>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80" name="Freeform 43"/>
            <p:cNvSpPr>
              <a:spLocks/>
            </p:cNvSpPr>
            <p:nvPr/>
          </p:nvSpPr>
          <p:spPr bwMode="auto">
            <a:xfrm>
              <a:off x="3867547" y="3248733"/>
              <a:ext cx="1070320" cy="500525"/>
            </a:xfrm>
            <a:custGeom>
              <a:avLst/>
              <a:gdLst>
                <a:gd name="T0" fmla="*/ 70564379 w 810"/>
                <a:gd name="T1" fmla="*/ 0 h 425"/>
                <a:gd name="T2" fmla="*/ 831651510 w 810"/>
                <a:gd name="T3" fmla="*/ 42843482 h 425"/>
                <a:gd name="T4" fmla="*/ 1839714302 w 810"/>
                <a:gd name="T5" fmla="*/ 52924124 h 425"/>
                <a:gd name="T6" fmla="*/ 1897678672 w 810"/>
                <a:gd name="T7" fmla="*/ 100806321 h 425"/>
                <a:gd name="T8" fmla="*/ 1925399588 w 810"/>
                <a:gd name="T9" fmla="*/ 90725691 h 425"/>
                <a:gd name="T10" fmla="*/ 1963202715 w 810"/>
                <a:gd name="T11" fmla="*/ 143649815 h 425"/>
                <a:gd name="T12" fmla="*/ 1930439899 w 810"/>
                <a:gd name="T13" fmla="*/ 143649815 h 425"/>
                <a:gd name="T14" fmla="*/ 1897678672 w 810"/>
                <a:gd name="T15" fmla="*/ 214214271 h 425"/>
                <a:gd name="T16" fmla="*/ 1978323647 w 810"/>
                <a:gd name="T17" fmla="*/ 330141512 h 425"/>
                <a:gd name="T18" fmla="*/ 2041326741 w 810"/>
                <a:gd name="T19" fmla="*/ 342741505 h 425"/>
                <a:gd name="T20" fmla="*/ 2031246119 w 810"/>
                <a:gd name="T21" fmla="*/ 1066027768 h 425"/>
                <a:gd name="T22" fmla="*/ 1166831595 w 810"/>
                <a:gd name="T23" fmla="*/ 1071068083 h 425"/>
                <a:gd name="T24" fmla="*/ 0 w 810"/>
                <a:gd name="T25" fmla="*/ 1018143984 h 425"/>
                <a:gd name="T26" fmla="*/ 70564379 w 810"/>
                <a:gd name="T27" fmla="*/ 0 h 425"/>
                <a:gd name="T28" fmla="*/ 70564379 w 810"/>
                <a:gd name="T29" fmla="*/ 0 h 4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10"/>
                <a:gd name="T46" fmla="*/ 0 h 425"/>
                <a:gd name="T47" fmla="*/ 810 w 810"/>
                <a:gd name="T48" fmla="*/ 425 h 42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10" h="425">
                  <a:moveTo>
                    <a:pt x="28" y="0"/>
                  </a:moveTo>
                  <a:lnTo>
                    <a:pt x="330" y="17"/>
                  </a:lnTo>
                  <a:lnTo>
                    <a:pt x="730" y="21"/>
                  </a:lnTo>
                  <a:lnTo>
                    <a:pt x="753" y="40"/>
                  </a:lnTo>
                  <a:lnTo>
                    <a:pt x="764" y="36"/>
                  </a:lnTo>
                  <a:lnTo>
                    <a:pt x="779" y="57"/>
                  </a:lnTo>
                  <a:lnTo>
                    <a:pt x="766" y="57"/>
                  </a:lnTo>
                  <a:lnTo>
                    <a:pt x="753" y="85"/>
                  </a:lnTo>
                  <a:lnTo>
                    <a:pt x="785" y="131"/>
                  </a:lnTo>
                  <a:lnTo>
                    <a:pt x="810" y="136"/>
                  </a:lnTo>
                  <a:lnTo>
                    <a:pt x="806" y="423"/>
                  </a:lnTo>
                  <a:lnTo>
                    <a:pt x="463" y="425"/>
                  </a:lnTo>
                  <a:lnTo>
                    <a:pt x="0" y="404"/>
                  </a:lnTo>
                  <a:lnTo>
                    <a:pt x="28" y="0"/>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81" name="Freeform 44"/>
            <p:cNvSpPr>
              <a:spLocks/>
            </p:cNvSpPr>
            <p:nvPr/>
          </p:nvSpPr>
          <p:spPr bwMode="auto">
            <a:xfrm>
              <a:off x="3722194" y="3715105"/>
              <a:ext cx="1243421" cy="562943"/>
            </a:xfrm>
            <a:custGeom>
              <a:avLst/>
              <a:gdLst>
                <a:gd name="T0" fmla="*/ 12601579 w 941"/>
                <a:gd name="T1" fmla="*/ 0 h 478"/>
                <a:gd name="T2" fmla="*/ 277217308 w 941"/>
                <a:gd name="T3" fmla="*/ 20161251 h 478"/>
                <a:gd name="T4" fmla="*/ 1444050831 w 941"/>
                <a:gd name="T5" fmla="*/ 73085331 h 478"/>
                <a:gd name="T6" fmla="*/ 2147483647 w 941"/>
                <a:gd name="T7" fmla="*/ 68045020 h 478"/>
                <a:gd name="T8" fmla="*/ 2147483647 w 941"/>
                <a:gd name="T9" fmla="*/ 244455987 h 478"/>
                <a:gd name="T10" fmla="*/ 2147483647 w 941"/>
                <a:gd name="T11" fmla="*/ 622477839 h 478"/>
                <a:gd name="T12" fmla="*/ 2147483647 w 941"/>
                <a:gd name="T13" fmla="*/ 1204634777 h 478"/>
                <a:gd name="T14" fmla="*/ 2147483647 w 941"/>
                <a:gd name="T15" fmla="*/ 1103828552 h 478"/>
                <a:gd name="T16" fmla="*/ 1968243767 w 941"/>
                <a:gd name="T17" fmla="*/ 1144151042 h 478"/>
                <a:gd name="T18" fmla="*/ 1819553743 w 941"/>
                <a:gd name="T19" fmla="*/ 1186994481 h 478"/>
                <a:gd name="T20" fmla="*/ 1605340843 w 941"/>
                <a:gd name="T21" fmla="*/ 1189513843 h 478"/>
                <a:gd name="T22" fmla="*/ 1444050831 w 941"/>
                <a:gd name="T23" fmla="*/ 1096268879 h 478"/>
                <a:gd name="T24" fmla="*/ 1398688015 w 941"/>
                <a:gd name="T25" fmla="*/ 1144151042 h 478"/>
                <a:gd name="T26" fmla="*/ 1146672371 w 941"/>
                <a:gd name="T27" fmla="*/ 1033264196 h 478"/>
                <a:gd name="T28" fmla="*/ 1023183911 w 941"/>
                <a:gd name="T29" fmla="*/ 1005543278 h 478"/>
                <a:gd name="T30" fmla="*/ 960180794 w 941"/>
                <a:gd name="T31" fmla="*/ 947578905 h 478"/>
                <a:gd name="T32" fmla="*/ 884576101 w 941"/>
                <a:gd name="T33" fmla="*/ 942538594 h 478"/>
                <a:gd name="T34" fmla="*/ 801409946 w 941"/>
                <a:gd name="T35" fmla="*/ 874495186 h 478"/>
                <a:gd name="T36" fmla="*/ 831651824 w 941"/>
                <a:gd name="T37" fmla="*/ 224294742 h 478"/>
                <a:gd name="T38" fmla="*/ 0 w 941"/>
                <a:gd name="T39" fmla="*/ 176410942 h 478"/>
                <a:gd name="T40" fmla="*/ 12601579 w 941"/>
                <a:gd name="T41" fmla="*/ 0 h 478"/>
                <a:gd name="T42" fmla="*/ 12601579 w 941"/>
                <a:gd name="T43" fmla="*/ 0 h 47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41"/>
                <a:gd name="T67" fmla="*/ 0 h 478"/>
                <a:gd name="T68" fmla="*/ 941 w 941"/>
                <a:gd name="T69" fmla="*/ 478 h 47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41" h="478">
                  <a:moveTo>
                    <a:pt x="5" y="0"/>
                  </a:moveTo>
                  <a:lnTo>
                    <a:pt x="110" y="8"/>
                  </a:lnTo>
                  <a:lnTo>
                    <a:pt x="573" y="29"/>
                  </a:lnTo>
                  <a:lnTo>
                    <a:pt x="916" y="27"/>
                  </a:lnTo>
                  <a:lnTo>
                    <a:pt x="920" y="97"/>
                  </a:lnTo>
                  <a:lnTo>
                    <a:pt x="941" y="247"/>
                  </a:lnTo>
                  <a:lnTo>
                    <a:pt x="937" y="478"/>
                  </a:lnTo>
                  <a:lnTo>
                    <a:pt x="863" y="438"/>
                  </a:lnTo>
                  <a:lnTo>
                    <a:pt x="781" y="454"/>
                  </a:lnTo>
                  <a:lnTo>
                    <a:pt x="722" y="471"/>
                  </a:lnTo>
                  <a:lnTo>
                    <a:pt x="637" y="472"/>
                  </a:lnTo>
                  <a:lnTo>
                    <a:pt x="573" y="435"/>
                  </a:lnTo>
                  <a:lnTo>
                    <a:pt x="555" y="454"/>
                  </a:lnTo>
                  <a:lnTo>
                    <a:pt x="455" y="410"/>
                  </a:lnTo>
                  <a:lnTo>
                    <a:pt x="406" y="399"/>
                  </a:lnTo>
                  <a:lnTo>
                    <a:pt x="381" y="376"/>
                  </a:lnTo>
                  <a:lnTo>
                    <a:pt x="351" y="374"/>
                  </a:lnTo>
                  <a:lnTo>
                    <a:pt x="318" y="347"/>
                  </a:lnTo>
                  <a:lnTo>
                    <a:pt x="330" y="89"/>
                  </a:lnTo>
                  <a:lnTo>
                    <a:pt x="0" y="70"/>
                  </a:lnTo>
                  <a:lnTo>
                    <a:pt x="5" y="0"/>
                  </a:lnTo>
                  <a:close/>
                </a:path>
              </a:pathLst>
            </a:custGeom>
            <a:solidFill>
              <a:srgbClr val="127B9B"/>
            </a:solidFill>
            <a:ln w="9525" cap="flat" cmpd="sng">
              <a:solidFill>
                <a:schemeClr val="tx1"/>
              </a:solidFill>
              <a:prstDash val="solid"/>
              <a:round/>
              <a:headEnd type="none" w="med" len="med"/>
              <a:tailEnd type="none" w="med" len="med"/>
            </a:ln>
          </p:spPr>
          <p:txBody>
            <a:bodyPr wrap="none"/>
            <a:lstStyle/>
            <a:p>
              <a:pPr fontAlgn="base">
                <a:spcBef>
                  <a:spcPct val="0"/>
                </a:spcBef>
                <a:spcAft>
                  <a:spcPct val="0"/>
                </a:spcAft>
              </a:pPr>
              <a:endParaRPr lang="en-US" sz="900" dirty="0">
                <a:solidFill>
                  <a:srgbClr val="FFFFFF"/>
                </a:solidFill>
              </a:endParaRPr>
            </a:p>
          </p:txBody>
        </p:sp>
        <p:sp>
          <p:nvSpPr>
            <p:cNvPr id="482" name="Freeform 45"/>
            <p:cNvSpPr>
              <a:spLocks/>
            </p:cNvSpPr>
            <p:nvPr/>
          </p:nvSpPr>
          <p:spPr bwMode="auto">
            <a:xfrm>
              <a:off x="4596951" y="1819001"/>
              <a:ext cx="938182" cy="909188"/>
            </a:xfrm>
            <a:custGeom>
              <a:avLst/>
              <a:gdLst>
                <a:gd name="T0" fmla="*/ 10080625 w 710"/>
                <a:gd name="T1" fmla="*/ 367942795 h 772"/>
                <a:gd name="T2" fmla="*/ 83165946 w 710"/>
                <a:gd name="T3" fmla="*/ 597276247 h 772"/>
                <a:gd name="T4" fmla="*/ 93246568 w 710"/>
                <a:gd name="T5" fmla="*/ 884575755 h 772"/>
                <a:gd name="T6" fmla="*/ 138607802 w 710"/>
                <a:gd name="T7" fmla="*/ 1118949418 h 772"/>
                <a:gd name="T8" fmla="*/ 78124048 w 710"/>
                <a:gd name="T9" fmla="*/ 1239916880 h 772"/>
                <a:gd name="T10" fmla="*/ 168851254 w 710"/>
                <a:gd name="T11" fmla="*/ 1325602165 h 772"/>
                <a:gd name="T12" fmla="*/ 163810943 w 710"/>
                <a:gd name="T13" fmla="*/ 1945560803 h 772"/>
                <a:gd name="T14" fmla="*/ 1469251779 w 710"/>
                <a:gd name="T15" fmla="*/ 1922880198 h 772"/>
                <a:gd name="T16" fmla="*/ 1449090536 w 710"/>
                <a:gd name="T17" fmla="*/ 1796872425 h 772"/>
                <a:gd name="T18" fmla="*/ 1305440885 w 710"/>
                <a:gd name="T19" fmla="*/ 1693545258 h 772"/>
                <a:gd name="T20" fmla="*/ 1239916846 w 710"/>
                <a:gd name="T21" fmla="*/ 1615420836 h 772"/>
                <a:gd name="T22" fmla="*/ 1063505969 w 710"/>
                <a:gd name="T23" fmla="*/ 1507053358 h 772"/>
                <a:gd name="T24" fmla="*/ 1066025330 w 710"/>
                <a:gd name="T25" fmla="*/ 1330642476 h 772"/>
                <a:gd name="T26" fmla="*/ 1028223793 w 710"/>
                <a:gd name="T27" fmla="*/ 1209675014 h 772"/>
                <a:gd name="T28" fmla="*/ 1171871856 w 710"/>
                <a:gd name="T29" fmla="*/ 1038304444 h 772"/>
                <a:gd name="T30" fmla="*/ 1161791235 w 710"/>
                <a:gd name="T31" fmla="*/ 866933873 h 772"/>
                <a:gd name="T32" fmla="*/ 1401206790 w 710"/>
                <a:gd name="T33" fmla="*/ 688003431 h 772"/>
                <a:gd name="T34" fmla="*/ 1459171158 w 710"/>
                <a:gd name="T35" fmla="*/ 589716574 h 772"/>
                <a:gd name="T36" fmla="*/ 1789311116 w 710"/>
                <a:gd name="T37" fmla="*/ 415826543 h 772"/>
                <a:gd name="T38" fmla="*/ 1640622345 w 710"/>
                <a:gd name="T39" fmla="*/ 355342812 h 772"/>
                <a:gd name="T40" fmla="*/ 1512093627 w 710"/>
                <a:gd name="T41" fmla="*/ 367942795 h 772"/>
                <a:gd name="T42" fmla="*/ 1481851762 w 710"/>
                <a:gd name="T43" fmla="*/ 320059048 h 772"/>
                <a:gd name="T44" fmla="*/ 1244957156 w 710"/>
                <a:gd name="T45" fmla="*/ 317539686 h 772"/>
                <a:gd name="T46" fmla="*/ 1086186573 w 710"/>
                <a:gd name="T47" fmla="*/ 269655939 h 772"/>
                <a:gd name="T48" fmla="*/ 756046813 w 710"/>
                <a:gd name="T49" fmla="*/ 234375350 h 772"/>
                <a:gd name="T50" fmla="*/ 708164655 w 710"/>
                <a:gd name="T51" fmla="*/ 178931881 h 772"/>
                <a:gd name="T52" fmla="*/ 574595626 w 710"/>
                <a:gd name="T53" fmla="*/ 126007822 h 772"/>
                <a:gd name="T54" fmla="*/ 551913434 w 710"/>
                <a:gd name="T55" fmla="*/ 0 h 772"/>
                <a:gd name="T56" fmla="*/ 468749100 w 710"/>
                <a:gd name="T57" fmla="*/ 0 h 772"/>
                <a:gd name="T58" fmla="*/ 468749100 w 710"/>
                <a:gd name="T59" fmla="*/ 90725621 h 772"/>
                <a:gd name="T60" fmla="*/ 0 w 710"/>
                <a:gd name="T61" fmla="*/ 90725621 h 772"/>
                <a:gd name="T62" fmla="*/ 10080625 w 710"/>
                <a:gd name="T63" fmla="*/ 367942795 h 772"/>
                <a:gd name="T64" fmla="*/ 10080625 w 710"/>
                <a:gd name="T65" fmla="*/ 367942795 h 7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10"/>
                <a:gd name="T100" fmla="*/ 0 h 772"/>
                <a:gd name="T101" fmla="*/ 710 w 710"/>
                <a:gd name="T102" fmla="*/ 772 h 7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10" h="772">
                  <a:moveTo>
                    <a:pt x="4" y="146"/>
                  </a:moveTo>
                  <a:lnTo>
                    <a:pt x="33" y="237"/>
                  </a:lnTo>
                  <a:lnTo>
                    <a:pt x="37" y="351"/>
                  </a:lnTo>
                  <a:lnTo>
                    <a:pt x="55" y="444"/>
                  </a:lnTo>
                  <a:lnTo>
                    <a:pt x="31" y="492"/>
                  </a:lnTo>
                  <a:lnTo>
                    <a:pt x="67" y="526"/>
                  </a:lnTo>
                  <a:lnTo>
                    <a:pt x="65" y="772"/>
                  </a:lnTo>
                  <a:lnTo>
                    <a:pt x="583" y="763"/>
                  </a:lnTo>
                  <a:lnTo>
                    <a:pt x="575" y="713"/>
                  </a:lnTo>
                  <a:lnTo>
                    <a:pt x="518" y="672"/>
                  </a:lnTo>
                  <a:lnTo>
                    <a:pt x="492" y="641"/>
                  </a:lnTo>
                  <a:lnTo>
                    <a:pt x="422" y="598"/>
                  </a:lnTo>
                  <a:lnTo>
                    <a:pt x="423" y="528"/>
                  </a:lnTo>
                  <a:lnTo>
                    <a:pt x="408" y="480"/>
                  </a:lnTo>
                  <a:lnTo>
                    <a:pt x="465" y="412"/>
                  </a:lnTo>
                  <a:lnTo>
                    <a:pt x="461" y="344"/>
                  </a:lnTo>
                  <a:lnTo>
                    <a:pt x="556" y="273"/>
                  </a:lnTo>
                  <a:lnTo>
                    <a:pt x="579" y="234"/>
                  </a:lnTo>
                  <a:lnTo>
                    <a:pt x="710" y="165"/>
                  </a:lnTo>
                  <a:lnTo>
                    <a:pt x="651" y="141"/>
                  </a:lnTo>
                  <a:lnTo>
                    <a:pt x="600" y="146"/>
                  </a:lnTo>
                  <a:lnTo>
                    <a:pt x="588" y="127"/>
                  </a:lnTo>
                  <a:lnTo>
                    <a:pt x="494" y="126"/>
                  </a:lnTo>
                  <a:lnTo>
                    <a:pt x="431" y="107"/>
                  </a:lnTo>
                  <a:lnTo>
                    <a:pt x="300" y="93"/>
                  </a:lnTo>
                  <a:lnTo>
                    <a:pt x="281" y="71"/>
                  </a:lnTo>
                  <a:lnTo>
                    <a:pt x="228" y="50"/>
                  </a:lnTo>
                  <a:lnTo>
                    <a:pt x="219" y="0"/>
                  </a:lnTo>
                  <a:lnTo>
                    <a:pt x="186" y="0"/>
                  </a:lnTo>
                  <a:lnTo>
                    <a:pt x="186" y="36"/>
                  </a:lnTo>
                  <a:lnTo>
                    <a:pt x="0" y="36"/>
                  </a:lnTo>
                  <a:lnTo>
                    <a:pt x="4" y="146"/>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83" name="Freeform 46"/>
            <p:cNvSpPr>
              <a:spLocks/>
            </p:cNvSpPr>
            <p:nvPr/>
          </p:nvSpPr>
          <p:spPr bwMode="auto">
            <a:xfrm>
              <a:off x="4666985" y="2712879"/>
              <a:ext cx="858899" cy="493458"/>
            </a:xfrm>
            <a:custGeom>
              <a:avLst/>
              <a:gdLst>
                <a:gd name="T0" fmla="*/ 5040312 w 650"/>
                <a:gd name="T1" fmla="*/ 100806170 h 419"/>
                <a:gd name="T2" fmla="*/ 32761238 w 650"/>
                <a:gd name="T3" fmla="*/ 161289881 h 419"/>
                <a:gd name="T4" fmla="*/ 12601573 w 650"/>
                <a:gd name="T5" fmla="*/ 219252671 h 419"/>
                <a:gd name="T6" fmla="*/ 32761238 w 650"/>
                <a:gd name="T7" fmla="*/ 367942528 h 419"/>
                <a:gd name="T8" fmla="*/ 108365934 w 650"/>
                <a:gd name="T9" fmla="*/ 577114584 h 419"/>
                <a:gd name="T10" fmla="*/ 108365934 w 650"/>
                <a:gd name="T11" fmla="*/ 640119218 h 419"/>
                <a:gd name="T12" fmla="*/ 161289989 w 650"/>
                <a:gd name="T13" fmla="*/ 740925363 h 419"/>
                <a:gd name="T14" fmla="*/ 186491542 w 650"/>
                <a:gd name="T15" fmla="*/ 897175086 h 419"/>
                <a:gd name="T16" fmla="*/ 171370610 w 650"/>
                <a:gd name="T17" fmla="*/ 945057211 h 419"/>
                <a:gd name="T18" fmla="*/ 204133423 w 650"/>
                <a:gd name="T19" fmla="*/ 997981231 h 419"/>
                <a:gd name="T20" fmla="*/ 1265118359 w 650"/>
                <a:gd name="T21" fmla="*/ 975299055 h 419"/>
                <a:gd name="T22" fmla="*/ 1343243967 w 650"/>
                <a:gd name="T23" fmla="*/ 1055943970 h 419"/>
                <a:gd name="T24" fmla="*/ 1451609852 w 650"/>
                <a:gd name="T25" fmla="*/ 816529972 h 419"/>
                <a:gd name="T26" fmla="*/ 1418848626 w 650"/>
                <a:gd name="T27" fmla="*/ 725804441 h 419"/>
                <a:gd name="T28" fmla="*/ 1605340119 w 650"/>
                <a:gd name="T29" fmla="*/ 582154891 h 419"/>
                <a:gd name="T30" fmla="*/ 1638101344 w 650"/>
                <a:gd name="T31" fmla="*/ 476308439 h 419"/>
                <a:gd name="T32" fmla="*/ 1504533907 w 650"/>
                <a:gd name="T33" fmla="*/ 325099123 h 419"/>
                <a:gd name="T34" fmla="*/ 1370964882 w 650"/>
                <a:gd name="T35" fmla="*/ 166330189 h 419"/>
                <a:gd name="T36" fmla="*/ 1343243967 w 650"/>
                <a:gd name="T37" fmla="*/ 0 h 419"/>
                <a:gd name="T38" fmla="*/ 37801548 w 650"/>
                <a:gd name="T39" fmla="*/ 22680595 h 419"/>
                <a:gd name="T40" fmla="*/ 0 w 650"/>
                <a:gd name="T41" fmla="*/ 17640288 h 419"/>
                <a:gd name="T42" fmla="*/ 5040312 w 650"/>
                <a:gd name="T43" fmla="*/ 100806170 h 419"/>
                <a:gd name="T44" fmla="*/ 5040312 w 650"/>
                <a:gd name="T45" fmla="*/ 100806170 h 4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50"/>
                <a:gd name="T70" fmla="*/ 0 h 419"/>
                <a:gd name="T71" fmla="*/ 650 w 650"/>
                <a:gd name="T72" fmla="*/ 419 h 4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50" h="419">
                  <a:moveTo>
                    <a:pt x="2" y="40"/>
                  </a:moveTo>
                  <a:lnTo>
                    <a:pt x="13" y="64"/>
                  </a:lnTo>
                  <a:lnTo>
                    <a:pt x="5" y="87"/>
                  </a:lnTo>
                  <a:lnTo>
                    <a:pt x="13" y="146"/>
                  </a:lnTo>
                  <a:lnTo>
                    <a:pt x="43" y="229"/>
                  </a:lnTo>
                  <a:lnTo>
                    <a:pt x="43" y="254"/>
                  </a:lnTo>
                  <a:lnTo>
                    <a:pt x="64" y="294"/>
                  </a:lnTo>
                  <a:lnTo>
                    <a:pt x="74" y="356"/>
                  </a:lnTo>
                  <a:lnTo>
                    <a:pt x="68" y="375"/>
                  </a:lnTo>
                  <a:lnTo>
                    <a:pt x="81" y="396"/>
                  </a:lnTo>
                  <a:lnTo>
                    <a:pt x="502" y="387"/>
                  </a:lnTo>
                  <a:lnTo>
                    <a:pt x="533" y="419"/>
                  </a:lnTo>
                  <a:lnTo>
                    <a:pt x="576" y="324"/>
                  </a:lnTo>
                  <a:lnTo>
                    <a:pt x="563" y="288"/>
                  </a:lnTo>
                  <a:lnTo>
                    <a:pt x="637" y="231"/>
                  </a:lnTo>
                  <a:lnTo>
                    <a:pt x="650" y="189"/>
                  </a:lnTo>
                  <a:lnTo>
                    <a:pt x="597" y="129"/>
                  </a:lnTo>
                  <a:lnTo>
                    <a:pt x="544" y="66"/>
                  </a:lnTo>
                  <a:lnTo>
                    <a:pt x="533" y="0"/>
                  </a:lnTo>
                  <a:lnTo>
                    <a:pt x="15" y="9"/>
                  </a:lnTo>
                  <a:lnTo>
                    <a:pt x="0" y="7"/>
                  </a:lnTo>
                  <a:lnTo>
                    <a:pt x="2" y="40"/>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84" name="Freeform 47"/>
            <p:cNvSpPr>
              <a:spLocks/>
            </p:cNvSpPr>
            <p:nvPr/>
          </p:nvSpPr>
          <p:spPr bwMode="auto">
            <a:xfrm>
              <a:off x="4774016" y="3168649"/>
              <a:ext cx="958003" cy="723111"/>
            </a:xfrm>
            <a:custGeom>
              <a:avLst/>
              <a:gdLst>
                <a:gd name="T0" fmla="*/ 110886935 w 725"/>
                <a:gd name="T1" fmla="*/ 224293123 h 614"/>
                <a:gd name="T2" fmla="*/ 168851329 w 725"/>
                <a:gd name="T3" fmla="*/ 272176866 h 614"/>
                <a:gd name="T4" fmla="*/ 196572256 w 725"/>
                <a:gd name="T5" fmla="*/ 262096245 h 614"/>
                <a:gd name="T6" fmla="*/ 234375447 w 725"/>
                <a:gd name="T7" fmla="*/ 315018711 h 614"/>
                <a:gd name="T8" fmla="*/ 201612569 w 725"/>
                <a:gd name="T9" fmla="*/ 315018711 h 614"/>
                <a:gd name="T10" fmla="*/ 168851329 w 725"/>
                <a:gd name="T11" fmla="*/ 385584646 h 614"/>
                <a:gd name="T12" fmla="*/ 249496386 w 725"/>
                <a:gd name="T13" fmla="*/ 501510299 h 614"/>
                <a:gd name="T14" fmla="*/ 312499505 w 725"/>
                <a:gd name="T15" fmla="*/ 514111869 h 614"/>
                <a:gd name="T16" fmla="*/ 302418879 w 725"/>
                <a:gd name="T17" fmla="*/ 1237395830 h 614"/>
                <a:gd name="T18" fmla="*/ 312499505 w 725"/>
                <a:gd name="T19" fmla="*/ 1413808285 h 614"/>
                <a:gd name="T20" fmla="*/ 1524695871 w 725"/>
                <a:gd name="T21" fmla="*/ 1376005162 h 614"/>
                <a:gd name="T22" fmla="*/ 1539816810 w 725"/>
                <a:gd name="T23" fmla="*/ 1481851683 h 614"/>
                <a:gd name="T24" fmla="*/ 1486892730 w 725"/>
                <a:gd name="T25" fmla="*/ 1547375719 h 614"/>
                <a:gd name="T26" fmla="*/ 1673384707 w 725"/>
                <a:gd name="T27" fmla="*/ 1537295098 h 614"/>
                <a:gd name="T28" fmla="*/ 1706147535 w 725"/>
                <a:gd name="T29" fmla="*/ 1481851683 h 614"/>
                <a:gd name="T30" fmla="*/ 1706147535 w 725"/>
                <a:gd name="T31" fmla="*/ 1413808285 h 614"/>
                <a:gd name="T32" fmla="*/ 1754029715 w 725"/>
                <a:gd name="T33" fmla="*/ 1365924541 h 614"/>
                <a:gd name="T34" fmla="*/ 1764110341 w 725"/>
                <a:gd name="T35" fmla="*/ 1313002075 h 614"/>
                <a:gd name="T36" fmla="*/ 1811994108 w 725"/>
                <a:gd name="T37" fmla="*/ 1307961764 h 614"/>
                <a:gd name="T38" fmla="*/ 1827115047 w 725"/>
                <a:gd name="T39" fmla="*/ 1204634605 h 614"/>
                <a:gd name="T40" fmla="*/ 1759070028 w 725"/>
                <a:gd name="T41" fmla="*/ 1189513674 h 614"/>
                <a:gd name="T42" fmla="*/ 1716228161 w 725"/>
                <a:gd name="T43" fmla="*/ 1111388067 h 614"/>
                <a:gd name="T44" fmla="*/ 1650703696 w 725"/>
                <a:gd name="T45" fmla="*/ 927417528 h 614"/>
                <a:gd name="T46" fmla="*/ 1572578050 w 725"/>
                <a:gd name="T47" fmla="*/ 902215976 h 614"/>
                <a:gd name="T48" fmla="*/ 1486892730 w 725"/>
                <a:gd name="T49" fmla="*/ 831651430 h 614"/>
                <a:gd name="T50" fmla="*/ 1454131489 w 725"/>
                <a:gd name="T51" fmla="*/ 735885531 h 614"/>
                <a:gd name="T52" fmla="*/ 1507053982 w 725"/>
                <a:gd name="T53" fmla="*/ 587195577 h 614"/>
                <a:gd name="T54" fmla="*/ 1464212115 w 725"/>
                <a:gd name="T55" fmla="*/ 559474663 h 614"/>
                <a:gd name="T56" fmla="*/ 1358365542 w 725"/>
                <a:gd name="T57" fmla="*/ 559474663 h 614"/>
                <a:gd name="T58" fmla="*/ 1335683340 w 725"/>
                <a:gd name="T59" fmla="*/ 466228126 h 614"/>
                <a:gd name="T60" fmla="*/ 1161793335 w 725"/>
                <a:gd name="T61" fmla="*/ 284776848 h 614"/>
                <a:gd name="T62" fmla="*/ 1118949881 w 725"/>
                <a:gd name="T63" fmla="*/ 138607794 h 614"/>
                <a:gd name="T64" fmla="*/ 1139111133 w 725"/>
                <a:gd name="T65" fmla="*/ 80644993 h 614"/>
                <a:gd name="T66" fmla="*/ 1060987076 w 725"/>
                <a:gd name="T67" fmla="*/ 0 h 614"/>
                <a:gd name="T68" fmla="*/ 0 w 725"/>
                <a:gd name="T69" fmla="*/ 22682197 h 614"/>
                <a:gd name="T70" fmla="*/ 110886935 w 725"/>
                <a:gd name="T71" fmla="*/ 224293123 h 614"/>
                <a:gd name="T72" fmla="*/ 110886935 w 725"/>
                <a:gd name="T73" fmla="*/ 224293123 h 61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25"/>
                <a:gd name="T112" fmla="*/ 0 h 614"/>
                <a:gd name="T113" fmla="*/ 725 w 725"/>
                <a:gd name="T114" fmla="*/ 614 h 61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25" h="614">
                  <a:moveTo>
                    <a:pt x="44" y="89"/>
                  </a:moveTo>
                  <a:lnTo>
                    <a:pt x="67" y="108"/>
                  </a:lnTo>
                  <a:lnTo>
                    <a:pt x="78" y="104"/>
                  </a:lnTo>
                  <a:lnTo>
                    <a:pt x="93" y="125"/>
                  </a:lnTo>
                  <a:lnTo>
                    <a:pt x="80" y="125"/>
                  </a:lnTo>
                  <a:lnTo>
                    <a:pt x="67" y="153"/>
                  </a:lnTo>
                  <a:lnTo>
                    <a:pt x="99" y="199"/>
                  </a:lnTo>
                  <a:lnTo>
                    <a:pt x="124" y="204"/>
                  </a:lnTo>
                  <a:lnTo>
                    <a:pt x="120" y="491"/>
                  </a:lnTo>
                  <a:lnTo>
                    <a:pt x="124" y="561"/>
                  </a:lnTo>
                  <a:lnTo>
                    <a:pt x="605" y="546"/>
                  </a:lnTo>
                  <a:lnTo>
                    <a:pt x="611" y="588"/>
                  </a:lnTo>
                  <a:lnTo>
                    <a:pt x="590" y="614"/>
                  </a:lnTo>
                  <a:lnTo>
                    <a:pt x="664" y="610"/>
                  </a:lnTo>
                  <a:lnTo>
                    <a:pt x="677" y="588"/>
                  </a:lnTo>
                  <a:lnTo>
                    <a:pt x="677" y="561"/>
                  </a:lnTo>
                  <a:lnTo>
                    <a:pt x="696" y="542"/>
                  </a:lnTo>
                  <a:lnTo>
                    <a:pt x="700" y="521"/>
                  </a:lnTo>
                  <a:lnTo>
                    <a:pt x="719" y="519"/>
                  </a:lnTo>
                  <a:lnTo>
                    <a:pt x="725" y="478"/>
                  </a:lnTo>
                  <a:lnTo>
                    <a:pt x="698" y="472"/>
                  </a:lnTo>
                  <a:lnTo>
                    <a:pt x="681" y="441"/>
                  </a:lnTo>
                  <a:lnTo>
                    <a:pt x="655" y="368"/>
                  </a:lnTo>
                  <a:lnTo>
                    <a:pt x="624" y="358"/>
                  </a:lnTo>
                  <a:lnTo>
                    <a:pt x="590" y="330"/>
                  </a:lnTo>
                  <a:lnTo>
                    <a:pt x="577" y="292"/>
                  </a:lnTo>
                  <a:lnTo>
                    <a:pt x="598" y="233"/>
                  </a:lnTo>
                  <a:lnTo>
                    <a:pt x="581" y="222"/>
                  </a:lnTo>
                  <a:lnTo>
                    <a:pt x="539" y="222"/>
                  </a:lnTo>
                  <a:lnTo>
                    <a:pt x="530" y="185"/>
                  </a:lnTo>
                  <a:lnTo>
                    <a:pt x="461" y="113"/>
                  </a:lnTo>
                  <a:lnTo>
                    <a:pt x="444" y="55"/>
                  </a:lnTo>
                  <a:lnTo>
                    <a:pt x="452" y="32"/>
                  </a:lnTo>
                  <a:lnTo>
                    <a:pt x="421" y="0"/>
                  </a:lnTo>
                  <a:lnTo>
                    <a:pt x="0" y="9"/>
                  </a:lnTo>
                  <a:lnTo>
                    <a:pt x="44" y="89"/>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85" name="Freeform 48"/>
            <p:cNvSpPr>
              <a:spLocks/>
            </p:cNvSpPr>
            <p:nvPr/>
          </p:nvSpPr>
          <p:spPr bwMode="auto">
            <a:xfrm>
              <a:off x="4937868" y="3811677"/>
              <a:ext cx="726761" cy="565298"/>
            </a:xfrm>
            <a:custGeom>
              <a:avLst/>
              <a:gdLst>
                <a:gd name="T0" fmla="*/ 52922489 w 550"/>
                <a:gd name="T1" fmla="*/ 415826568 h 480"/>
                <a:gd name="T2" fmla="*/ 42843443 w 550"/>
                <a:gd name="T3" fmla="*/ 997982018 h 480"/>
                <a:gd name="T4" fmla="*/ 70564368 w 550"/>
                <a:gd name="T5" fmla="*/ 1030744835 h 480"/>
                <a:gd name="T6" fmla="*/ 171370599 w 550"/>
                <a:gd name="T7" fmla="*/ 1030744835 h 480"/>
                <a:gd name="T8" fmla="*/ 176410909 w 550"/>
                <a:gd name="T9" fmla="*/ 1209675089 h 480"/>
                <a:gd name="T10" fmla="*/ 997981829 w 550"/>
                <a:gd name="T11" fmla="*/ 1199594467 h 480"/>
                <a:gd name="T12" fmla="*/ 982860898 w 550"/>
                <a:gd name="T13" fmla="*/ 1018143263 h 480"/>
                <a:gd name="T14" fmla="*/ 1050904293 w 550"/>
                <a:gd name="T15" fmla="*/ 816530616 h 480"/>
                <a:gd name="T16" fmla="*/ 1156750808 w 550"/>
                <a:gd name="T17" fmla="*/ 677922851 h 480"/>
                <a:gd name="T18" fmla="*/ 1146670188 w 550"/>
                <a:gd name="T19" fmla="*/ 640119723 h 480"/>
                <a:gd name="T20" fmla="*/ 1222274842 w 550"/>
                <a:gd name="T21" fmla="*/ 511592581 h 480"/>
                <a:gd name="T22" fmla="*/ 1265118273 w 550"/>
                <a:gd name="T23" fmla="*/ 372983129 h 480"/>
                <a:gd name="T24" fmla="*/ 1252516703 w 550"/>
                <a:gd name="T25" fmla="*/ 362902507 h 480"/>
                <a:gd name="T26" fmla="*/ 1318042324 w 550"/>
                <a:gd name="T27" fmla="*/ 309978445 h 480"/>
                <a:gd name="T28" fmla="*/ 1386085719 w 550"/>
                <a:gd name="T29" fmla="*/ 191531876 h 480"/>
                <a:gd name="T30" fmla="*/ 1360884168 w 550"/>
                <a:gd name="T31" fmla="*/ 161290009 h 480"/>
                <a:gd name="T32" fmla="*/ 1174392688 w 550"/>
                <a:gd name="T33" fmla="*/ 171370631 h 480"/>
                <a:gd name="T34" fmla="*/ 1227315152 w 550"/>
                <a:gd name="T35" fmla="*/ 105846585 h 480"/>
                <a:gd name="T36" fmla="*/ 1212194221 w 550"/>
                <a:gd name="T37" fmla="*/ 0 h 480"/>
                <a:gd name="T38" fmla="*/ 0 w 550"/>
                <a:gd name="T39" fmla="*/ 37803140 h 480"/>
                <a:gd name="T40" fmla="*/ 52922489 w 550"/>
                <a:gd name="T41" fmla="*/ 415826568 h 480"/>
                <a:gd name="T42" fmla="*/ 52922489 w 550"/>
                <a:gd name="T43" fmla="*/ 415826568 h 48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50"/>
                <a:gd name="T67" fmla="*/ 0 h 480"/>
                <a:gd name="T68" fmla="*/ 550 w 550"/>
                <a:gd name="T69" fmla="*/ 480 h 48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50" h="480">
                  <a:moveTo>
                    <a:pt x="21" y="165"/>
                  </a:moveTo>
                  <a:lnTo>
                    <a:pt x="17" y="396"/>
                  </a:lnTo>
                  <a:lnTo>
                    <a:pt x="28" y="409"/>
                  </a:lnTo>
                  <a:lnTo>
                    <a:pt x="68" y="409"/>
                  </a:lnTo>
                  <a:lnTo>
                    <a:pt x="70" y="480"/>
                  </a:lnTo>
                  <a:lnTo>
                    <a:pt x="396" y="476"/>
                  </a:lnTo>
                  <a:lnTo>
                    <a:pt x="390" y="404"/>
                  </a:lnTo>
                  <a:lnTo>
                    <a:pt x="417" y="324"/>
                  </a:lnTo>
                  <a:lnTo>
                    <a:pt x="459" y="269"/>
                  </a:lnTo>
                  <a:lnTo>
                    <a:pt x="455" y="254"/>
                  </a:lnTo>
                  <a:lnTo>
                    <a:pt x="485" y="203"/>
                  </a:lnTo>
                  <a:lnTo>
                    <a:pt x="502" y="148"/>
                  </a:lnTo>
                  <a:lnTo>
                    <a:pt x="497" y="144"/>
                  </a:lnTo>
                  <a:lnTo>
                    <a:pt x="523" y="123"/>
                  </a:lnTo>
                  <a:lnTo>
                    <a:pt x="550" y="76"/>
                  </a:lnTo>
                  <a:lnTo>
                    <a:pt x="540" y="64"/>
                  </a:lnTo>
                  <a:lnTo>
                    <a:pt x="466" y="68"/>
                  </a:lnTo>
                  <a:lnTo>
                    <a:pt x="487" y="42"/>
                  </a:lnTo>
                  <a:lnTo>
                    <a:pt x="481" y="0"/>
                  </a:lnTo>
                  <a:lnTo>
                    <a:pt x="0" y="15"/>
                  </a:lnTo>
                  <a:lnTo>
                    <a:pt x="21" y="165"/>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86" name="Freeform 49"/>
            <p:cNvSpPr>
              <a:spLocks/>
            </p:cNvSpPr>
            <p:nvPr/>
          </p:nvSpPr>
          <p:spPr bwMode="auto">
            <a:xfrm>
              <a:off x="5030365" y="4372265"/>
              <a:ext cx="821901" cy="620651"/>
            </a:xfrm>
            <a:custGeom>
              <a:avLst/>
              <a:gdLst>
                <a:gd name="T0" fmla="*/ 0 w 622"/>
                <a:gd name="T1" fmla="*/ 10080629 h 527"/>
                <a:gd name="T2" fmla="*/ 15120938 w 622"/>
                <a:gd name="T3" fmla="*/ 367942961 h 527"/>
                <a:gd name="T4" fmla="*/ 156249676 w 622"/>
                <a:gd name="T5" fmla="*/ 630039346 h 527"/>
                <a:gd name="T6" fmla="*/ 105846571 w 622"/>
                <a:gd name="T7" fmla="*/ 836692384 h 527"/>
                <a:gd name="T8" fmla="*/ 113406243 w 622"/>
                <a:gd name="T9" fmla="*/ 1008063032 h 527"/>
                <a:gd name="T10" fmla="*/ 52922492 w 622"/>
                <a:gd name="T11" fmla="*/ 1093748356 h 527"/>
                <a:gd name="T12" fmla="*/ 75604683 w 622"/>
                <a:gd name="T13" fmla="*/ 1121470873 h 527"/>
                <a:gd name="T14" fmla="*/ 287297799 w 622"/>
                <a:gd name="T15" fmla="*/ 1098788670 h 527"/>
                <a:gd name="T16" fmla="*/ 544353735 w 622"/>
                <a:gd name="T17" fmla="*/ 1166833691 h 527"/>
                <a:gd name="T18" fmla="*/ 630039014 w 622"/>
                <a:gd name="T19" fmla="*/ 1098788670 h 527"/>
                <a:gd name="T20" fmla="*/ 884574100 w 622"/>
                <a:gd name="T21" fmla="*/ 1204635246 h 527"/>
                <a:gd name="T22" fmla="*/ 902215980 w 622"/>
                <a:gd name="T23" fmla="*/ 1260078691 h 527"/>
                <a:gd name="T24" fmla="*/ 997981880 w 622"/>
                <a:gd name="T25" fmla="*/ 1305441510 h 527"/>
                <a:gd name="T26" fmla="*/ 1050904347 w 622"/>
                <a:gd name="T27" fmla="*/ 1252519015 h 527"/>
                <a:gd name="T28" fmla="*/ 1169352438 w 622"/>
                <a:gd name="T29" fmla="*/ 1300401197 h 527"/>
                <a:gd name="T30" fmla="*/ 1247476457 w 622"/>
                <a:gd name="T31" fmla="*/ 1260078691 h 527"/>
                <a:gd name="T32" fmla="*/ 1232355526 w 622"/>
                <a:gd name="T33" fmla="*/ 1184473994 h 527"/>
                <a:gd name="T34" fmla="*/ 1439009845 w 622"/>
                <a:gd name="T35" fmla="*/ 1252519015 h 527"/>
                <a:gd name="T36" fmla="*/ 1428929224 w 622"/>
                <a:gd name="T37" fmla="*/ 1328123713 h 527"/>
                <a:gd name="T38" fmla="*/ 1567536969 w 622"/>
                <a:gd name="T39" fmla="*/ 1232357762 h 527"/>
                <a:gd name="T40" fmla="*/ 1444050155 w 622"/>
                <a:gd name="T41" fmla="*/ 1217236823 h 527"/>
                <a:gd name="T42" fmla="*/ 1353324566 w 622"/>
                <a:gd name="T43" fmla="*/ 1118949922 h 527"/>
                <a:gd name="T44" fmla="*/ 1466730759 w 622"/>
                <a:gd name="T45" fmla="*/ 992942093 h 527"/>
                <a:gd name="T46" fmla="*/ 1466730759 w 622"/>
                <a:gd name="T47" fmla="*/ 922377708 h 527"/>
                <a:gd name="T48" fmla="*/ 1338203634 w 622"/>
                <a:gd name="T49" fmla="*/ 1028224285 h 527"/>
                <a:gd name="T50" fmla="*/ 1275198959 w 622"/>
                <a:gd name="T51" fmla="*/ 992942093 h 527"/>
                <a:gd name="T52" fmla="*/ 1328123013 w 622"/>
                <a:gd name="T53" fmla="*/ 937498648 h 527"/>
                <a:gd name="T54" fmla="*/ 1184473369 w 622"/>
                <a:gd name="T55" fmla="*/ 980342104 h 527"/>
                <a:gd name="T56" fmla="*/ 1093747780 w 622"/>
                <a:gd name="T57" fmla="*/ 940019598 h 527"/>
                <a:gd name="T58" fmla="*/ 1118949333 w 622"/>
                <a:gd name="T59" fmla="*/ 879535840 h 527"/>
                <a:gd name="T60" fmla="*/ 1360884238 w 622"/>
                <a:gd name="T61" fmla="*/ 922377708 h 527"/>
                <a:gd name="T62" fmla="*/ 1265118338 w 622"/>
                <a:gd name="T63" fmla="*/ 763608439 h 527"/>
                <a:gd name="T64" fmla="*/ 1280239269 w 622"/>
                <a:gd name="T65" fmla="*/ 650200598 h 527"/>
                <a:gd name="T66" fmla="*/ 725804914 w 622"/>
                <a:gd name="T67" fmla="*/ 672882801 h 527"/>
                <a:gd name="T68" fmla="*/ 793848312 w 622"/>
                <a:gd name="T69" fmla="*/ 425907456 h 527"/>
                <a:gd name="T70" fmla="*/ 889614410 w 622"/>
                <a:gd name="T71" fmla="*/ 299899527 h 527"/>
                <a:gd name="T72" fmla="*/ 859372547 w 622"/>
                <a:gd name="T73" fmla="*/ 267136698 h 527"/>
                <a:gd name="T74" fmla="*/ 821570813 w 622"/>
                <a:gd name="T75" fmla="*/ 0 h 527"/>
                <a:gd name="T76" fmla="*/ 0 w 622"/>
                <a:gd name="T77" fmla="*/ 10080629 h 527"/>
                <a:gd name="T78" fmla="*/ 0 w 622"/>
                <a:gd name="T79" fmla="*/ 10080629 h 527"/>
                <a:gd name="T80" fmla="*/ 0 w 622"/>
                <a:gd name="T81" fmla="*/ 10080629 h 52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622"/>
                <a:gd name="T124" fmla="*/ 0 h 527"/>
                <a:gd name="T125" fmla="*/ 622 w 622"/>
                <a:gd name="T126" fmla="*/ 527 h 52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622" h="527">
                  <a:moveTo>
                    <a:pt x="0" y="4"/>
                  </a:moveTo>
                  <a:lnTo>
                    <a:pt x="6" y="146"/>
                  </a:lnTo>
                  <a:lnTo>
                    <a:pt x="62" y="250"/>
                  </a:lnTo>
                  <a:lnTo>
                    <a:pt x="42" y="332"/>
                  </a:lnTo>
                  <a:lnTo>
                    <a:pt x="45" y="400"/>
                  </a:lnTo>
                  <a:lnTo>
                    <a:pt x="21" y="434"/>
                  </a:lnTo>
                  <a:lnTo>
                    <a:pt x="30" y="445"/>
                  </a:lnTo>
                  <a:lnTo>
                    <a:pt x="114" y="436"/>
                  </a:lnTo>
                  <a:lnTo>
                    <a:pt x="216" y="463"/>
                  </a:lnTo>
                  <a:lnTo>
                    <a:pt x="250" y="436"/>
                  </a:lnTo>
                  <a:lnTo>
                    <a:pt x="351" y="478"/>
                  </a:lnTo>
                  <a:lnTo>
                    <a:pt x="358" y="500"/>
                  </a:lnTo>
                  <a:lnTo>
                    <a:pt x="396" y="518"/>
                  </a:lnTo>
                  <a:lnTo>
                    <a:pt x="417" y="497"/>
                  </a:lnTo>
                  <a:lnTo>
                    <a:pt x="464" y="516"/>
                  </a:lnTo>
                  <a:lnTo>
                    <a:pt x="495" y="500"/>
                  </a:lnTo>
                  <a:lnTo>
                    <a:pt x="489" y="470"/>
                  </a:lnTo>
                  <a:lnTo>
                    <a:pt x="571" y="497"/>
                  </a:lnTo>
                  <a:lnTo>
                    <a:pt x="567" y="527"/>
                  </a:lnTo>
                  <a:lnTo>
                    <a:pt x="622" y="489"/>
                  </a:lnTo>
                  <a:lnTo>
                    <a:pt x="573" y="483"/>
                  </a:lnTo>
                  <a:lnTo>
                    <a:pt x="537" y="444"/>
                  </a:lnTo>
                  <a:lnTo>
                    <a:pt x="582" y="394"/>
                  </a:lnTo>
                  <a:lnTo>
                    <a:pt x="582" y="366"/>
                  </a:lnTo>
                  <a:lnTo>
                    <a:pt x="531" y="408"/>
                  </a:lnTo>
                  <a:lnTo>
                    <a:pt x="506" y="394"/>
                  </a:lnTo>
                  <a:lnTo>
                    <a:pt x="527" y="372"/>
                  </a:lnTo>
                  <a:lnTo>
                    <a:pt x="470" y="389"/>
                  </a:lnTo>
                  <a:lnTo>
                    <a:pt x="434" y="373"/>
                  </a:lnTo>
                  <a:lnTo>
                    <a:pt x="444" y="349"/>
                  </a:lnTo>
                  <a:lnTo>
                    <a:pt x="540" y="366"/>
                  </a:lnTo>
                  <a:lnTo>
                    <a:pt x="502" y="303"/>
                  </a:lnTo>
                  <a:lnTo>
                    <a:pt x="508" y="258"/>
                  </a:lnTo>
                  <a:lnTo>
                    <a:pt x="288" y="267"/>
                  </a:lnTo>
                  <a:lnTo>
                    <a:pt x="315" y="169"/>
                  </a:lnTo>
                  <a:lnTo>
                    <a:pt x="353" y="119"/>
                  </a:lnTo>
                  <a:lnTo>
                    <a:pt x="341" y="106"/>
                  </a:lnTo>
                  <a:lnTo>
                    <a:pt x="326" y="0"/>
                  </a:lnTo>
                  <a:lnTo>
                    <a:pt x="0" y="4"/>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87" name="Freeform 50"/>
            <p:cNvSpPr>
              <a:spLocks/>
            </p:cNvSpPr>
            <p:nvPr/>
          </p:nvSpPr>
          <p:spPr bwMode="auto">
            <a:xfrm>
              <a:off x="5449244" y="2069852"/>
              <a:ext cx="819258" cy="363910"/>
            </a:xfrm>
            <a:custGeom>
              <a:avLst/>
              <a:gdLst>
                <a:gd name="T0" fmla="*/ 561994027 w 620"/>
                <a:gd name="T1" fmla="*/ 509071041 h 309"/>
                <a:gd name="T2" fmla="*/ 582155269 w 620"/>
                <a:gd name="T3" fmla="*/ 556953148 h 309"/>
                <a:gd name="T4" fmla="*/ 635079323 w 620"/>
                <a:gd name="T5" fmla="*/ 572074064 h 309"/>
                <a:gd name="T6" fmla="*/ 710683981 w 620"/>
                <a:gd name="T7" fmla="*/ 778726585 h 309"/>
                <a:gd name="T8" fmla="*/ 849291925 w 620"/>
                <a:gd name="T9" fmla="*/ 496469484 h 309"/>
                <a:gd name="T10" fmla="*/ 922377221 w 620"/>
                <a:gd name="T11" fmla="*/ 506550095 h 309"/>
                <a:gd name="T12" fmla="*/ 1013102810 w 620"/>
                <a:gd name="T13" fmla="*/ 463708293 h 309"/>
                <a:gd name="T14" fmla="*/ 1159271815 w 620"/>
                <a:gd name="T15" fmla="*/ 463708293 h 309"/>
                <a:gd name="T16" fmla="*/ 1212194282 w 620"/>
                <a:gd name="T17" fmla="*/ 395663277 h 309"/>
                <a:gd name="T18" fmla="*/ 1504533879 w 620"/>
                <a:gd name="T19" fmla="*/ 405743888 h 309"/>
                <a:gd name="T20" fmla="*/ 1562496657 w 620"/>
                <a:gd name="T21" fmla="*/ 362902086 h 309"/>
                <a:gd name="T22" fmla="*/ 1466730757 w 620"/>
                <a:gd name="T23" fmla="*/ 252015368 h 309"/>
                <a:gd name="T24" fmla="*/ 1290319889 w 620"/>
                <a:gd name="T25" fmla="*/ 257055673 h 309"/>
                <a:gd name="T26" fmla="*/ 1146670245 w 620"/>
                <a:gd name="T27" fmla="*/ 236894452 h 309"/>
                <a:gd name="T28" fmla="*/ 965219067 w 620"/>
                <a:gd name="T29" fmla="*/ 236894452 h 309"/>
                <a:gd name="T30" fmla="*/ 902215979 w 620"/>
                <a:gd name="T31" fmla="*/ 327619948 h 309"/>
                <a:gd name="T32" fmla="*/ 811490191 w 620"/>
                <a:gd name="T33" fmla="*/ 277216895 h 309"/>
                <a:gd name="T34" fmla="*/ 715724292 w 620"/>
                <a:gd name="T35" fmla="*/ 284776559 h 309"/>
                <a:gd name="T36" fmla="*/ 682963067 w 620"/>
                <a:gd name="T37" fmla="*/ 189010707 h 309"/>
                <a:gd name="T38" fmla="*/ 476308748 w 620"/>
                <a:gd name="T39" fmla="*/ 176410738 h 309"/>
                <a:gd name="T40" fmla="*/ 453628145 w 620"/>
                <a:gd name="T41" fmla="*/ 141128600 h 309"/>
                <a:gd name="T42" fmla="*/ 544353734 w 620"/>
                <a:gd name="T43" fmla="*/ 42841814 h 309"/>
                <a:gd name="T44" fmla="*/ 619958392 w 620"/>
                <a:gd name="T45" fmla="*/ 37801509 h 309"/>
                <a:gd name="T46" fmla="*/ 544353734 w 620"/>
                <a:gd name="T47" fmla="*/ 0 h 309"/>
                <a:gd name="T48" fmla="*/ 428426592 w 620"/>
                <a:gd name="T49" fmla="*/ 27720898 h 309"/>
                <a:gd name="T50" fmla="*/ 236894693 w 620"/>
                <a:gd name="T51" fmla="*/ 219252589 h 309"/>
                <a:gd name="T52" fmla="*/ 141128744 w 620"/>
                <a:gd name="T53" fmla="*/ 236894452 h 309"/>
                <a:gd name="T54" fmla="*/ 0 w 620"/>
                <a:gd name="T55" fmla="*/ 332660254 h 309"/>
                <a:gd name="T56" fmla="*/ 561994027 w 620"/>
                <a:gd name="T57" fmla="*/ 509071041 h 309"/>
                <a:gd name="T58" fmla="*/ 561994027 w 620"/>
                <a:gd name="T59" fmla="*/ 509071041 h 3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0"/>
                <a:gd name="T91" fmla="*/ 0 h 309"/>
                <a:gd name="T92" fmla="*/ 620 w 620"/>
                <a:gd name="T93" fmla="*/ 309 h 3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0" h="309">
                  <a:moveTo>
                    <a:pt x="223" y="202"/>
                  </a:moveTo>
                  <a:lnTo>
                    <a:pt x="231" y="221"/>
                  </a:lnTo>
                  <a:lnTo>
                    <a:pt x="252" y="227"/>
                  </a:lnTo>
                  <a:lnTo>
                    <a:pt x="282" y="309"/>
                  </a:lnTo>
                  <a:lnTo>
                    <a:pt x="337" y="197"/>
                  </a:lnTo>
                  <a:lnTo>
                    <a:pt x="366" y="201"/>
                  </a:lnTo>
                  <a:lnTo>
                    <a:pt x="402" y="184"/>
                  </a:lnTo>
                  <a:lnTo>
                    <a:pt x="460" y="184"/>
                  </a:lnTo>
                  <a:lnTo>
                    <a:pt x="481" y="157"/>
                  </a:lnTo>
                  <a:lnTo>
                    <a:pt x="597" y="161"/>
                  </a:lnTo>
                  <a:lnTo>
                    <a:pt x="620" y="144"/>
                  </a:lnTo>
                  <a:lnTo>
                    <a:pt x="582" y="100"/>
                  </a:lnTo>
                  <a:lnTo>
                    <a:pt x="512" y="102"/>
                  </a:lnTo>
                  <a:lnTo>
                    <a:pt x="455" y="94"/>
                  </a:lnTo>
                  <a:lnTo>
                    <a:pt x="383" y="94"/>
                  </a:lnTo>
                  <a:lnTo>
                    <a:pt x="358" y="130"/>
                  </a:lnTo>
                  <a:lnTo>
                    <a:pt x="322" y="110"/>
                  </a:lnTo>
                  <a:lnTo>
                    <a:pt x="284" y="113"/>
                  </a:lnTo>
                  <a:lnTo>
                    <a:pt x="271" y="75"/>
                  </a:lnTo>
                  <a:lnTo>
                    <a:pt x="189" y="70"/>
                  </a:lnTo>
                  <a:lnTo>
                    <a:pt x="180" y="56"/>
                  </a:lnTo>
                  <a:lnTo>
                    <a:pt x="216" y="17"/>
                  </a:lnTo>
                  <a:lnTo>
                    <a:pt x="246" y="15"/>
                  </a:lnTo>
                  <a:lnTo>
                    <a:pt x="216" y="0"/>
                  </a:lnTo>
                  <a:lnTo>
                    <a:pt x="170" y="11"/>
                  </a:lnTo>
                  <a:lnTo>
                    <a:pt x="94" y="87"/>
                  </a:lnTo>
                  <a:lnTo>
                    <a:pt x="56" y="94"/>
                  </a:lnTo>
                  <a:lnTo>
                    <a:pt x="0" y="132"/>
                  </a:lnTo>
                  <a:lnTo>
                    <a:pt x="223" y="202"/>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88" name="Freeform 51"/>
            <p:cNvSpPr>
              <a:spLocks/>
            </p:cNvSpPr>
            <p:nvPr/>
          </p:nvSpPr>
          <p:spPr bwMode="auto">
            <a:xfrm>
              <a:off x="5977796" y="2294792"/>
              <a:ext cx="556302" cy="657160"/>
            </a:xfrm>
            <a:custGeom>
              <a:avLst/>
              <a:gdLst>
                <a:gd name="T0" fmla="*/ 118446477 w 421"/>
                <a:gd name="T1" fmla="*/ 1166831436 h 558"/>
                <a:gd name="T2" fmla="*/ 103325530 w 421"/>
                <a:gd name="T3" fmla="*/ 932457801 h 558"/>
                <a:gd name="T4" fmla="*/ 12599978 w 421"/>
                <a:gd name="T5" fmla="*/ 761087053 h 558"/>
                <a:gd name="T6" fmla="*/ 52922457 w 421"/>
                <a:gd name="T7" fmla="*/ 400703974 h 558"/>
                <a:gd name="T8" fmla="*/ 204131700 w 421"/>
                <a:gd name="T9" fmla="*/ 214212493 h 558"/>
                <a:gd name="T10" fmla="*/ 194051086 w 421"/>
                <a:gd name="T11" fmla="*/ 352821820 h 558"/>
                <a:gd name="T12" fmla="*/ 241934848 w 421"/>
                <a:gd name="T13" fmla="*/ 325100907 h 558"/>
                <a:gd name="T14" fmla="*/ 241934848 w 421"/>
                <a:gd name="T15" fmla="*/ 211693132 h 558"/>
                <a:gd name="T16" fmla="*/ 299897588 w 421"/>
                <a:gd name="T17" fmla="*/ 143648099 h 558"/>
                <a:gd name="T18" fmla="*/ 320058817 w 421"/>
                <a:gd name="T19" fmla="*/ 20161247 h 558"/>
                <a:gd name="T20" fmla="*/ 372982837 w 421"/>
                <a:gd name="T21" fmla="*/ 0 h 558"/>
                <a:gd name="T22" fmla="*/ 693041654 w 421"/>
                <a:gd name="T23" fmla="*/ 110886876 h 558"/>
                <a:gd name="T24" fmla="*/ 720764138 w 421"/>
                <a:gd name="T25" fmla="*/ 201612461 h 558"/>
                <a:gd name="T26" fmla="*/ 763605956 w 421"/>
                <a:gd name="T27" fmla="*/ 287297786 h 558"/>
                <a:gd name="T28" fmla="*/ 773686570 w 421"/>
                <a:gd name="T29" fmla="*/ 441026555 h 558"/>
                <a:gd name="T30" fmla="*/ 662799810 w 421"/>
                <a:gd name="T31" fmla="*/ 574595572 h 558"/>
                <a:gd name="T32" fmla="*/ 657759503 w 421"/>
                <a:gd name="T33" fmla="*/ 675401778 h 558"/>
                <a:gd name="T34" fmla="*/ 720764138 w 421"/>
                <a:gd name="T35" fmla="*/ 708163001 h 558"/>
                <a:gd name="T36" fmla="*/ 806449361 w 421"/>
                <a:gd name="T37" fmla="*/ 569555262 h 558"/>
                <a:gd name="T38" fmla="*/ 892134783 w 421"/>
                <a:gd name="T39" fmla="*/ 521671520 h 558"/>
                <a:gd name="T40" fmla="*/ 950097523 w 421"/>
                <a:gd name="T41" fmla="*/ 549394021 h 558"/>
                <a:gd name="T42" fmla="*/ 1060984283 w 421"/>
                <a:gd name="T43" fmla="*/ 859372508 h 558"/>
                <a:gd name="T44" fmla="*/ 982860314 w 421"/>
                <a:gd name="T45" fmla="*/ 995460886 h 558"/>
                <a:gd name="T46" fmla="*/ 965218445 w 421"/>
                <a:gd name="T47" fmla="*/ 1088707421 h 558"/>
                <a:gd name="T48" fmla="*/ 922376627 w 421"/>
                <a:gd name="T49" fmla="*/ 1118949282 h 558"/>
                <a:gd name="T50" fmla="*/ 922376627 w 421"/>
                <a:gd name="T51" fmla="*/ 1204634557 h 558"/>
                <a:gd name="T52" fmla="*/ 864412300 w 421"/>
                <a:gd name="T53" fmla="*/ 1320561694 h 558"/>
                <a:gd name="T54" fmla="*/ 516630900 w 421"/>
                <a:gd name="T55" fmla="*/ 1365924487 h 558"/>
                <a:gd name="T56" fmla="*/ 506550285 w 421"/>
                <a:gd name="T57" fmla="*/ 1348284194 h 558"/>
                <a:gd name="T58" fmla="*/ 0 w 421"/>
                <a:gd name="T59" fmla="*/ 1406246969 h 558"/>
                <a:gd name="T60" fmla="*/ 118446477 w 421"/>
                <a:gd name="T61" fmla="*/ 1166831436 h 558"/>
                <a:gd name="T62" fmla="*/ 118446477 w 421"/>
                <a:gd name="T63" fmla="*/ 1166831436 h 55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21"/>
                <a:gd name="T97" fmla="*/ 0 h 558"/>
                <a:gd name="T98" fmla="*/ 421 w 421"/>
                <a:gd name="T99" fmla="*/ 558 h 55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21" h="558">
                  <a:moveTo>
                    <a:pt x="47" y="463"/>
                  </a:moveTo>
                  <a:lnTo>
                    <a:pt x="41" y="370"/>
                  </a:lnTo>
                  <a:lnTo>
                    <a:pt x="5" y="302"/>
                  </a:lnTo>
                  <a:lnTo>
                    <a:pt x="21" y="159"/>
                  </a:lnTo>
                  <a:lnTo>
                    <a:pt x="81" y="85"/>
                  </a:lnTo>
                  <a:lnTo>
                    <a:pt x="77" y="140"/>
                  </a:lnTo>
                  <a:lnTo>
                    <a:pt x="96" y="129"/>
                  </a:lnTo>
                  <a:lnTo>
                    <a:pt x="96" y="84"/>
                  </a:lnTo>
                  <a:lnTo>
                    <a:pt x="119" y="57"/>
                  </a:lnTo>
                  <a:lnTo>
                    <a:pt x="127" y="8"/>
                  </a:lnTo>
                  <a:lnTo>
                    <a:pt x="148" y="0"/>
                  </a:lnTo>
                  <a:lnTo>
                    <a:pt x="275" y="44"/>
                  </a:lnTo>
                  <a:lnTo>
                    <a:pt x="286" y="80"/>
                  </a:lnTo>
                  <a:lnTo>
                    <a:pt x="303" y="114"/>
                  </a:lnTo>
                  <a:lnTo>
                    <a:pt x="307" y="175"/>
                  </a:lnTo>
                  <a:lnTo>
                    <a:pt x="263" y="228"/>
                  </a:lnTo>
                  <a:lnTo>
                    <a:pt x="261" y="268"/>
                  </a:lnTo>
                  <a:lnTo>
                    <a:pt x="286" y="281"/>
                  </a:lnTo>
                  <a:lnTo>
                    <a:pt x="320" y="226"/>
                  </a:lnTo>
                  <a:lnTo>
                    <a:pt x="354" y="207"/>
                  </a:lnTo>
                  <a:lnTo>
                    <a:pt x="377" y="218"/>
                  </a:lnTo>
                  <a:lnTo>
                    <a:pt x="421" y="341"/>
                  </a:lnTo>
                  <a:lnTo>
                    <a:pt x="390" y="395"/>
                  </a:lnTo>
                  <a:lnTo>
                    <a:pt x="383" y="432"/>
                  </a:lnTo>
                  <a:lnTo>
                    <a:pt x="366" y="444"/>
                  </a:lnTo>
                  <a:lnTo>
                    <a:pt x="366" y="478"/>
                  </a:lnTo>
                  <a:lnTo>
                    <a:pt x="343" y="524"/>
                  </a:lnTo>
                  <a:lnTo>
                    <a:pt x="205" y="542"/>
                  </a:lnTo>
                  <a:lnTo>
                    <a:pt x="201" y="535"/>
                  </a:lnTo>
                  <a:lnTo>
                    <a:pt x="0" y="558"/>
                  </a:lnTo>
                  <a:lnTo>
                    <a:pt x="47" y="463"/>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89" name="Freeform 52"/>
            <p:cNvSpPr>
              <a:spLocks/>
            </p:cNvSpPr>
            <p:nvPr/>
          </p:nvSpPr>
          <p:spPr bwMode="auto">
            <a:xfrm>
              <a:off x="5140040" y="2169956"/>
              <a:ext cx="762437" cy="694845"/>
            </a:xfrm>
            <a:custGeom>
              <a:avLst/>
              <a:gdLst>
                <a:gd name="T0" fmla="*/ 37801526 w 577"/>
                <a:gd name="T1" fmla="*/ 569555275 h 590"/>
                <a:gd name="T2" fmla="*/ 35282166 w 577"/>
                <a:gd name="T3" fmla="*/ 745966140 h 590"/>
                <a:gd name="T4" fmla="*/ 211693019 w 577"/>
                <a:gd name="T5" fmla="*/ 854332218 h 590"/>
                <a:gd name="T6" fmla="*/ 277217018 w 577"/>
                <a:gd name="T7" fmla="*/ 932457824 h 590"/>
                <a:gd name="T8" fmla="*/ 420865091 w 577"/>
                <a:gd name="T9" fmla="*/ 1035783393 h 590"/>
                <a:gd name="T10" fmla="*/ 441026321 w 577"/>
                <a:gd name="T11" fmla="*/ 1161791154 h 590"/>
                <a:gd name="T12" fmla="*/ 468748807 w 577"/>
                <a:gd name="T13" fmla="*/ 1328122985 h 590"/>
                <a:gd name="T14" fmla="*/ 602316165 w 577"/>
                <a:gd name="T15" fmla="*/ 1486891969 h 590"/>
                <a:gd name="T16" fmla="*/ 1325601300 w 577"/>
                <a:gd name="T17" fmla="*/ 1444050124 h 590"/>
                <a:gd name="T18" fmla="*/ 1285277251 w 577"/>
                <a:gd name="T19" fmla="*/ 1214715207 h 590"/>
                <a:gd name="T20" fmla="*/ 1348281890 w 577"/>
                <a:gd name="T21" fmla="*/ 864412839 h 590"/>
                <a:gd name="T22" fmla="*/ 1348281890 w 577"/>
                <a:gd name="T23" fmla="*/ 768646743 h 590"/>
                <a:gd name="T24" fmla="*/ 1454128350 w 577"/>
                <a:gd name="T25" fmla="*/ 496469980 h 590"/>
                <a:gd name="T26" fmla="*/ 1423886505 w 577"/>
                <a:gd name="T27" fmla="*/ 486389360 h 590"/>
                <a:gd name="T28" fmla="*/ 1358362506 w 577"/>
                <a:gd name="T29" fmla="*/ 645159931 h 590"/>
                <a:gd name="T30" fmla="*/ 1300399762 w 577"/>
                <a:gd name="T31" fmla="*/ 655240552 h 590"/>
                <a:gd name="T32" fmla="*/ 1277717584 w 577"/>
                <a:gd name="T33" fmla="*/ 720764588 h 590"/>
                <a:gd name="T34" fmla="*/ 1214712945 w 577"/>
                <a:gd name="T35" fmla="*/ 763606432 h 590"/>
                <a:gd name="T36" fmla="*/ 1257556353 w 577"/>
                <a:gd name="T37" fmla="*/ 619958379 h 590"/>
                <a:gd name="T38" fmla="*/ 1300399762 w 577"/>
                <a:gd name="T39" fmla="*/ 564514965 h 590"/>
                <a:gd name="T40" fmla="*/ 1224793560 w 577"/>
                <a:gd name="T41" fmla="*/ 357862139 h 590"/>
                <a:gd name="T42" fmla="*/ 1171871124 w 577"/>
                <a:gd name="T43" fmla="*/ 342741207 h 590"/>
                <a:gd name="T44" fmla="*/ 1151709893 w 577"/>
                <a:gd name="T45" fmla="*/ 294857465 h 590"/>
                <a:gd name="T46" fmla="*/ 589716190 w 577"/>
                <a:gd name="T47" fmla="*/ 118446551 h 590"/>
                <a:gd name="T48" fmla="*/ 516630935 w 577"/>
                <a:gd name="T49" fmla="*/ 85685302 h 590"/>
                <a:gd name="T50" fmla="*/ 478829422 w 577"/>
                <a:gd name="T51" fmla="*/ 118446551 h 590"/>
                <a:gd name="T52" fmla="*/ 463708499 w 577"/>
                <a:gd name="T53" fmla="*/ 110886879 h 590"/>
                <a:gd name="T54" fmla="*/ 483869730 w 577"/>
                <a:gd name="T55" fmla="*/ 47882168 h 590"/>
                <a:gd name="T56" fmla="*/ 498990652 w 577"/>
                <a:gd name="T57" fmla="*/ 10080624 h 590"/>
                <a:gd name="T58" fmla="*/ 478829422 w 577"/>
                <a:gd name="T59" fmla="*/ 0 h 590"/>
                <a:gd name="T60" fmla="*/ 249494532 w 577"/>
                <a:gd name="T61" fmla="*/ 95765923 h 590"/>
                <a:gd name="T62" fmla="*/ 224292994 w 577"/>
                <a:gd name="T63" fmla="*/ 100806233 h 590"/>
                <a:gd name="T64" fmla="*/ 176410816 w 577"/>
                <a:gd name="T65" fmla="*/ 75604681 h 590"/>
                <a:gd name="T66" fmla="*/ 133567408 w 577"/>
                <a:gd name="T67" fmla="*/ 105846568 h 590"/>
                <a:gd name="T68" fmla="*/ 143648023 w 577"/>
                <a:gd name="T69" fmla="*/ 277217172 h 590"/>
                <a:gd name="T70" fmla="*/ 0 w 577"/>
                <a:gd name="T71" fmla="*/ 448587825 h 590"/>
                <a:gd name="T72" fmla="*/ 37801526 w 577"/>
                <a:gd name="T73" fmla="*/ 569555275 h 590"/>
                <a:gd name="T74" fmla="*/ 37801526 w 577"/>
                <a:gd name="T75" fmla="*/ 569555275 h 5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77"/>
                <a:gd name="T115" fmla="*/ 0 h 590"/>
                <a:gd name="T116" fmla="*/ 577 w 577"/>
                <a:gd name="T117" fmla="*/ 590 h 59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77" h="590">
                  <a:moveTo>
                    <a:pt x="15" y="226"/>
                  </a:moveTo>
                  <a:lnTo>
                    <a:pt x="14" y="296"/>
                  </a:lnTo>
                  <a:lnTo>
                    <a:pt x="84" y="339"/>
                  </a:lnTo>
                  <a:lnTo>
                    <a:pt x="110" y="370"/>
                  </a:lnTo>
                  <a:lnTo>
                    <a:pt x="167" y="411"/>
                  </a:lnTo>
                  <a:lnTo>
                    <a:pt x="175" y="461"/>
                  </a:lnTo>
                  <a:lnTo>
                    <a:pt x="186" y="527"/>
                  </a:lnTo>
                  <a:lnTo>
                    <a:pt x="239" y="590"/>
                  </a:lnTo>
                  <a:lnTo>
                    <a:pt x="526" y="573"/>
                  </a:lnTo>
                  <a:lnTo>
                    <a:pt x="510" y="482"/>
                  </a:lnTo>
                  <a:lnTo>
                    <a:pt x="535" y="343"/>
                  </a:lnTo>
                  <a:lnTo>
                    <a:pt x="535" y="305"/>
                  </a:lnTo>
                  <a:lnTo>
                    <a:pt x="577" y="197"/>
                  </a:lnTo>
                  <a:lnTo>
                    <a:pt x="565" y="193"/>
                  </a:lnTo>
                  <a:lnTo>
                    <a:pt x="539" y="256"/>
                  </a:lnTo>
                  <a:lnTo>
                    <a:pt x="516" y="260"/>
                  </a:lnTo>
                  <a:lnTo>
                    <a:pt x="507" y="286"/>
                  </a:lnTo>
                  <a:lnTo>
                    <a:pt x="482" y="303"/>
                  </a:lnTo>
                  <a:lnTo>
                    <a:pt x="499" y="246"/>
                  </a:lnTo>
                  <a:lnTo>
                    <a:pt x="516" y="224"/>
                  </a:lnTo>
                  <a:lnTo>
                    <a:pt x="486" y="142"/>
                  </a:lnTo>
                  <a:lnTo>
                    <a:pt x="465" y="136"/>
                  </a:lnTo>
                  <a:lnTo>
                    <a:pt x="457" y="117"/>
                  </a:lnTo>
                  <a:lnTo>
                    <a:pt x="234" y="47"/>
                  </a:lnTo>
                  <a:lnTo>
                    <a:pt x="205" y="34"/>
                  </a:lnTo>
                  <a:lnTo>
                    <a:pt x="190" y="47"/>
                  </a:lnTo>
                  <a:lnTo>
                    <a:pt x="184" y="44"/>
                  </a:lnTo>
                  <a:lnTo>
                    <a:pt x="192" y="19"/>
                  </a:lnTo>
                  <a:lnTo>
                    <a:pt x="198" y="4"/>
                  </a:lnTo>
                  <a:lnTo>
                    <a:pt x="190" y="0"/>
                  </a:lnTo>
                  <a:lnTo>
                    <a:pt x="99" y="38"/>
                  </a:lnTo>
                  <a:lnTo>
                    <a:pt x="89" y="40"/>
                  </a:lnTo>
                  <a:lnTo>
                    <a:pt x="70" y="30"/>
                  </a:lnTo>
                  <a:lnTo>
                    <a:pt x="53" y="42"/>
                  </a:lnTo>
                  <a:lnTo>
                    <a:pt x="57" y="110"/>
                  </a:lnTo>
                  <a:lnTo>
                    <a:pt x="0" y="178"/>
                  </a:lnTo>
                  <a:lnTo>
                    <a:pt x="15" y="226"/>
                  </a:lnTo>
                  <a:close/>
                </a:path>
              </a:pathLst>
            </a:custGeom>
            <a:solidFill>
              <a:srgbClr val="127B9B"/>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90" name="Freeform 53"/>
            <p:cNvSpPr>
              <a:spLocks/>
            </p:cNvSpPr>
            <p:nvPr/>
          </p:nvSpPr>
          <p:spPr bwMode="auto">
            <a:xfrm>
              <a:off x="5360711" y="2844780"/>
              <a:ext cx="566874" cy="884456"/>
            </a:xfrm>
            <a:custGeom>
              <a:avLst/>
              <a:gdLst>
                <a:gd name="T0" fmla="*/ 20161265 w 429"/>
                <a:gd name="T1" fmla="*/ 773686797 h 751"/>
                <a:gd name="T2" fmla="*/ 128528870 w 429"/>
                <a:gd name="T3" fmla="*/ 534272926 h 751"/>
                <a:gd name="T4" fmla="*/ 95766005 w 429"/>
                <a:gd name="T5" fmla="*/ 443547368 h 751"/>
                <a:gd name="T6" fmla="*/ 282257726 w 429"/>
                <a:gd name="T7" fmla="*/ 299897676 h 751"/>
                <a:gd name="T8" fmla="*/ 315020566 w 429"/>
                <a:gd name="T9" fmla="*/ 194051143 h 751"/>
                <a:gd name="T10" fmla="*/ 181451381 w 429"/>
                <a:gd name="T11" fmla="*/ 42841843 h 751"/>
                <a:gd name="T12" fmla="*/ 904737691 w 429"/>
                <a:gd name="T13" fmla="*/ 0 h 751"/>
                <a:gd name="T14" fmla="*/ 922377999 w 429"/>
                <a:gd name="T15" fmla="*/ 108365894 h 751"/>
                <a:gd name="T16" fmla="*/ 995463357 w 429"/>
                <a:gd name="T17" fmla="*/ 252015537 h 751"/>
                <a:gd name="T18" fmla="*/ 1055947134 w 429"/>
                <a:gd name="T19" fmla="*/ 975299346 h 751"/>
                <a:gd name="T20" fmla="*/ 1043345553 w 429"/>
                <a:gd name="T21" fmla="*/ 1121468299 h 751"/>
                <a:gd name="T22" fmla="*/ 1081148708 w 429"/>
                <a:gd name="T23" fmla="*/ 1207153548 h 751"/>
                <a:gd name="T24" fmla="*/ 1038305239 w 429"/>
                <a:gd name="T25" fmla="*/ 1370964376 h 751"/>
                <a:gd name="T26" fmla="*/ 980342413 w 429"/>
                <a:gd name="T27" fmla="*/ 1441528699 h 751"/>
                <a:gd name="T28" fmla="*/ 952619888 w 429"/>
                <a:gd name="T29" fmla="*/ 1562496109 h 751"/>
                <a:gd name="T30" fmla="*/ 985382727 w 429"/>
                <a:gd name="T31" fmla="*/ 1600297630 h 751"/>
                <a:gd name="T32" fmla="*/ 955140839 w 429"/>
                <a:gd name="T33" fmla="*/ 1665822041 h 751"/>
                <a:gd name="T34" fmla="*/ 970261783 w 429"/>
                <a:gd name="T35" fmla="*/ 1691023585 h 751"/>
                <a:gd name="T36" fmla="*/ 884576432 w 429"/>
                <a:gd name="T37" fmla="*/ 1723786385 h 751"/>
                <a:gd name="T38" fmla="*/ 864415173 w 429"/>
                <a:gd name="T39" fmla="*/ 1844753795 h 751"/>
                <a:gd name="T40" fmla="*/ 740926469 w 429"/>
                <a:gd name="T41" fmla="*/ 1804431325 h 751"/>
                <a:gd name="T42" fmla="*/ 677923328 w 429"/>
                <a:gd name="T43" fmla="*/ 1892635935 h 751"/>
                <a:gd name="T44" fmla="*/ 640120174 w 429"/>
                <a:gd name="T45" fmla="*/ 1882555317 h 751"/>
                <a:gd name="T46" fmla="*/ 597278292 w 429"/>
                <a:gd name="T47" fmla="*/ 1804431325 h 751"/>
                <a:gd name="T48" fmla="*/ 531754200 w 429"/>
                <a:gd name="T49" fmla="*/ 1620458865 h 751"/>
                <a:gd name="T50" fmla="*/ 367943077 w 429"/>
                <a:gd name="T51" fmla="*/ 1524692999 h 751"/>
                <a:gd name="T52" fmla="*/ 335181825 w 429"/>
                <a:gd name="T53" fmla="*/ 1428927133 h 751"/>
                <a:gd name="T54" fmla="*/ 388104336 w 429"/>
                <a:gd name="T55" fmla="*/ 1280238819 h 751"/>
                <a:gd name="T56" fmla="*/ 345262454 w 429"/>
                <a:gd name="T57" fmla="*/ 1252516327 h 751"/>
                <a:gd name="T58" fmla="*/ 239415844 w 429"/>
                <a:gd name="T59" fmla="*/ 1252516327 h 751"/>
                <a:gd name="T60" fmla="*/ 216733634 w 429"/>
                <a:gd name="T61" fmla="*/ 1159271409 h 751"/>
                <a:gd name="T62" fmla="*/ 42843482 w 429"/>
                <a:gd name="T63" fmla="*/ 977820294 h 751"/>
                <a:gd name="T64" fmla="*/ 0 w 429"/>
                <a:gd name="T65" fmla="*/ 831651142 h 751"/>
                <a:gd name="T66" fmla="*/ 20161265 w 429"/>
                <a:gd name="T67" fmla="*/ 773686797 h 751"/>
                <a:gd name="T68" fmla="*/ 20161265 w 429"/>
                <a:gd name="T69" fmla="*/ 773686797 h 75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29"/>
                <a:gd name="T106" fmla="*/ 0 h 751"/>
                <a:gd name="T107" fmla="*/ 429 w 429"/>
                <a:gd name="T108" fmla="*/ 751 h 75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29" h="751">
                  <a:moveTo>
                    <a:pt x="8" y="307"/>
                  </a:moveTo>
                  <a:lnTo>
                    <a:pt x="51" y="212"/>
                  </a:lnTo>
                  <a:lnTo>
                    <a:pt x="38" y="176"/>
                  </a:lnTo>
                  <a:lnTo>
                    <a:pt x="112" y="119"/>
                  </a:lnTo>
                  <a:lnTo>
                    <a:pt x="125" y="77"/>
                  </a:lnTo>
                  <a:lnTo>
                    <a:pt x="72" y="17"/>
                  </a:lnTo>
                  <a:lnTo>
                    <a:pt x="359" y="0"/>
                  </a:lnTo>
                  <a:lnTo>
                    <a:pt x="366" y="43"/>
                  </a:lnTo>
                  <a:lnTo>
                    <a:pt x="395" y="100"/>
                  </a:lnTo>
                  <a:lnTo>
                    <a:pt x="419" y="387"/>
                  </a:lnTo>
                  <a:lnTo>
                    <a:pt x="414" y="445"/>
                  </a:lnTo>
                  <a:lnTo>
                    <a:pt x="429" y="479"/>
                  </a:lnTo>
                  <a:lnTo>
                    <a:pt x="412" y="544"/>
                  </a:lnTo>
                  <a:lnTo>
                    <a:pt x="389" y="572"/>
                  </a:lnTo>
                  <a:lnTo>
                    <a:pt x="378" y="620"/>
                  </a:lnTo>
                  <a:lnTo>
                    <a:pt x="391" y="635"/>
                  </a:lnTo>
                  <a:lnTo>
                    <a:pt x="379" y="661"/>
                  </a:lnTo>
                  <a:lnTo>
                    <a:pt x="385" y="671"/>
                  </a:lnTo>
                  <a:lnTo>
                    <a:pt x="351" y="684"/>
                  </a:lnTo>
                  <a:lnTo>
                    <a:pt x="343" y="732"/>
                  </a:lnTo>
                  <a:lnTo>
                    <a:pt x="294" y="716"/>
                  </a:lnTo>
                  <a:lnTo>
                    <a:pt x="269" y="751"/>
                  </a:lnTo>
                  <a:lnTo>
                    <a:pt x="254" y="747"/>
                  </a:lnTo>
                  <a:lnTo>
                    <a:pt x="237" y="716"/>
                  </a:lnTo>
                  <a:lnTo>
                    <a:pt x="211" y="643"/>
                  </a:lnTo>
                  <a:lnTo>
                    <a:pt x="146" y="605"/>
                  </a:lnTo>
                  <a:lnTo>
                    <a:pt x="133" y="567"/>
                  </a:lnTo>
                  <a:lnTo>
                    <a:pt x="154" y="508"/>
                  </a:lnTo>
                  <a:lnTo>
                    <a:pt x="137" y="497"/>
                  </a:lnTo>
                  <a:lnTo>
                    <a:pt x="95" y="497"/>
                  </a:lnTo>
                  <a:lnTo>
                    <a:pt x="86" y="460"/>
                  </a:lnTo>
                  <a:lnTo>
                    <a:pt x="17" y="388"/>
                  </a:lnTo>
                  <a:lnTo>
                    <a:pt x="0" y="330"/>
                  </a:lnTo>
                  <a:lnTo>
                    <a:pt x="8" y="307"/>
                  </a:lnTo>
                  <a:close/>
                </a:path>
              </a:pathLst>
            </a:custGeom>
            <a:solidFill>
              <a:srgbClr val="127B9B"/>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91" name="Freeform 54"/>
            <p:cNvSpPr>
              <a:spLocks/>
            </p:cNvSpPr>
            <p:nvPr/>
          </p:nvSpPr>
          <p:spPr bwMode="auto">
            <a:xfrm>
              <a:off x="5860194" y="2924865"/>
              <a:ext cx="445306" cy="665403"/>
            </a:xfrm>
            <a:custGeom>
              <a:avLst/>
              <a:gdLst>
                <a:gd name="T0" fmla="*/ 27722541 w 337"/>
                <a:gd name="T1" fmla="*/ 1423886475 h 565"/>
                <a:gd name="T2" fmla="*/ 50403166 w 337"/>
                <a:gd name="T3" fmla="*/ 1381044655 h 565"/>
                <a:gd name="T4" fmla="*/ 214214297 w 337"/>
                <a:gd name="T5" fmla="*/ 1370964040 h 565"/>
                <a:gd name="T6" fmla="*/ 347781861 w 337"/>
                <a:gd name="T7" fmla="*/ 1328120633 h 565"/>
                <a:gd name="T8" fmla="*/ 481351111 w 337"/>
                <a:gd name="T9" fmla="*/ 1247475712 h 565"/>
                <a:gd name="T10" fmla="*/ 592238050 w 337"/>
                <a:gd name="T11" fmla="*/ 1242435405 h 565"/>
                <a:gd name="T12" fmla="*/ 715724983 w 337"/>
                <a:gd name="T13" fmla="*/ 1035782797 h 565"/>
                <a:gd name="T14" fmla="*/ 753528142 w 337"/>
                <a:gd name="T15" fmla="*/ 1050903719 h 565"/>
                <a:gd name="T16" fmla="*/ 849294333 w 337"/>
                <a:gd name="T17" fmla="*/ 980339414 h 565"/>
                <a:gd name="T18" fmla="*/ 826611922 w 337"/>
                <a:gd name="T19" fmla="*/ 927416979 h 565"/>
                <a:gd name="T20" fmla="*/ 836692751 w 337"/>
                <a:gd name="T21" fmla="*/ 897175134 h 565"/>
                <a:gd name="T22" fmla="*/ 740926560 w 337"/>
                <a:gd name="T23" fmla="*/ 17640289 h 565"/>
                <a:gd name="T24" fmla="*/ 730845929 w 337"/>
                <a:gd name="T25" fmla="*/ 0 h 565"/>
                <a:gd name="T26" fmla="*/ 224294928 w 337"/>
                <a:gd name="T27" fmla="*/ 57962767 h 565"/>
                <a:gd name="T28" fmla="*/ 128528886 w 337"/>
                <a:gd name="T29" fmla="*/ 105846507 h 565"/>
                <a:gd name="T30" fmla="*/ 42843487 w 337"/>
                <a:gd name="T31" fmla="*/ 80644945 h 565"/>
                <a:gd name="T32" fmla="*/ 103327284 w 337"/>
                <a:gd name="T33" fmla="*/ 803928453 h 565"/>
                <a:gd name="T34" fmla="*/ 90725702 w 337"/>
                <a:gd name="T35" fmla="*/ 950097569 h 565"/>
                <a:gd name="T36" fmla="*/ 128528886 w 337"/>
                <a:gd name="T37" fmla="*/ 1035782797 h 565"/>
                <a:gd name="T38" fmla="*/ 85685386 w 337"/>
                <a:gd name="T39" fmla="*/ 1199591997 h 565"/>
                <a:gd name="T40" fmla="*/ 27722541 w 337"/>
                <a:gd name="T41" fmla="*/ 1270156302 h 565"/>
                <a:gd name="T42" fmla="*/ 0 w 337"/>
                <a:gd name="T43" fmla="*/ 1391125270 h 565"/>
                <a:gd name="T44" fmla="*/ 27722541 w 337"/>
                <a:gd name="T45" fmla="*/ 1423886475 h 565"/>
                <a:gd name="T46" fmla="*/ 27722541 w 337"/>
                <a:gd name="T47" fmla="*/ 1423886475 h 56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7"/>
                <a:gd name="T73" fmla="*/ 0 h 565"/>
                <a:gd name="T74" fmla="*/ 337 w 337"/>
                <a:gd name="T75" fmla="*/ 565 h 56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7" h="565">
                  <a:moveTo>
                    <a:pt x="11" y="565"/>
                  </a:moveTo>
                  <a:lnTo>
                    <a:pt x="20" y="548"/>
                  </a:lnTo>
                  <a:lnTo>
                    <a:pt x="85" y="544"/>
                  </a:lnTo>
                  <a:lnTo>
                    <a:pt x="138" y="527"/>
                  </a:lnTo>
                  <a:lnTo>
                    <a:pt x="191" y="495"/>
                  </a:lnTo>
                  <a:lnTo>
                    <a:pt x="235" y="493"/>
                  </a:lnTo>
                  <a:lnTo>
                    <a:pt x="284" y="411"/>
                  </a:lnTo>
                  <a:lnTo>
                    <a:pt x="299" y="417"/>
                  </a:lnTo>
                  <a:lnTo>
                    <a:pt x="337" y="389"/>
                  </a:lnTo>
                  <a:lnTo>
                    <a:pt x="328" y="368"/>
                  </a:lnTo>
                  <a:lnTo>
                    <a:pt x="332" y="356"/>
                  </a:lnTo>
                  <a:lnTo>
                    <a:pt x="294" y="7"/>
                  </a:lnTo>
                  <a:lnTo>
                    <a:pt x="290" y="0"/>
                  </a:lnTo>
                  <a:lnTo>
                    <a:pt x="89" y="23"/>
                  </a:lnTo>
                  <a:lnTo>
                    <a:pt x="51" y="42"/>
                  </a:lnTo>
                  <a:lnTo>
                    <a:pt x="17" y="32"/>
                  </a:lnTo>
                  <a:lnTo>
                    <a:pt x="41" y="319"/>
                  </a:lnTo>
                  <a:lnTo>
                    <a:pt x="36" y="377"/>
                  </a:lnTo>
                  <a:lnTo>
                    <a:pt x="51" y="411"/>
                  </a:lnTo>
                  <a:lnTo>
                    <a:pt x="34" y="476"/>
                  </a:lnTo>
                  <a:lnTo>
                    <a:pt x="11" y="504"/>
                  </a:lnTo>
                  <a:lnTo>
                    <a:pt x="0" y="552"/>
                  </a:lnTo>
                  <a:lnTo>
                    <a:pt x="11" y="565"/>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92" name="Freeform 55"/>
            <p:cNvSpPr>
              <a:spLocks/>
            </p:cNvSpPr>
            <p:nvPr/>
          </p:nvSpPr>
          <p:spPr bwMode="auto">
            <a:xfrm>
              <a:off x="5693699" y="3342949"/>
              <a:ext cx="1042571" cy="464015"/>
            </a:xfrm>
            <a:custGeom>
              <a:avLst/>
              <a:gdLst>
                <a:gd name="T0" fmla="*/ 10080629 w 789"/>
                <a:gd name="T1" fmla="*/ 940019181 h 394"/>
                <a:gd name="T2" fmla="*/ 57964418 w 789"/>
                <a:gd name="T3" fmla="*/ 934978870 h 394"/>
                <a:gd name="T4" fmla="*/ 73085356 w 789"/>
                <a:gd name="T5" fmla="*/ 831651503 h 394"/>
                <a:gd name="T6" fmla="*/ 42843466 w 789"/>
                <a:gd name="T7" fmla="*/ 826611192 h 394"/>
                <a:gd name="T8" fmla="*/ 105846622 w 789"/>
                <a:gd name="T9" fmla="*/ 738406545 h 394"/>
                <a:gd name="T10" fmla="*/ 229335132 w 789"/>
                <a:gd name="T11" fmla="*/ 778729032 h 394"/>
                <a:gd name="T12" fmla="*/ 249496384 w 789"/>
                <a:gd name="T13" fmla="*/ 657761570 h 394"/>
                <a:gd name="T14" fmla="*/ 335181704 w 789"/>
                <a:gd name="T15" fmla="*/ 624998755 h 394"/>
                <a:gd name="T16" fmla="*/ 320060765 w 789"/>
                <a:gd name="T17" fmla="*/ 599797200 h 394"/>
                <a:gd name="T18" fmla="*/ 367942945 w 789"/>
                <a:gd name="T19" fmla="*/ 486390998 h 394"/>
                <a:gd name="T20" fmla="*/ 531754009 w 789"/>
                <a:gd name="T21" fmla="*/ 476310376 h 394"/>
                <a:gd name="T22" fmla="*/ 665321508 w 789"/>
                <a:gd name="T23" fmla="*/ 433466939 h 394"/>
                <a:gd name="T24" fmla="*/ 751006828 w 789"/>
                <a:gd name="T25" fmla="*/ 375504058 h 394"/>
                <a:gd name="T26" fmla="*/ 798890595 w 789"/>
                <a:gd name="T27" fmla="*/ 352821865 h 394"/>
                <a:gd name="T28" fmla="*/ 909777679 w 789"/>
                <a:gd name="T29" fmla="*/ 347781554 h 394"/>
                <a:gd name="T30" fmla="*/ 1033264552 w 789"/>
                <a:gd name="T31" fmla="*/ 141128756 h 394"/>
                <a:gd name="T32" fmla="*/ 1071067693 w 789"/>
                <a:gd name="T33" fmla="*/ 156249689 h 394"/>
                <a:gd name="T34" fmla="*/ 1166833639 w 789"/>
                <a:gd name="T35" fmla="*/ 85685311 h 394"/>
                <a:gd name="T36" fmla="*/ 1144151437 w 789"/>
                <a:gd name="T37" fmla="*/ 32761240 h 394"/>
                <a:gd name="T38" fmla="*/ 1154232063 w 789"/>
                <a:gd name="T39" fmla="*/ 2520950 h 394"/>
                <a:gd name="T40" fmla="*/ 1239917383 w 789"/>
                <a:gd name="T41" fmla="*/ 0 h 394"/>
                <a:gd name="T42" fmla="*/ 1295360826 w 789"/>
                <a:gd name="T43" fmla="*/ 17640301 h 394"/>
                <a:gd name="T44" fmla="*/ 1469252416 w 789"/>
                <a:gd name="T45" fmla="*/ 118448150 h 394"/>
                <a:gd name="T46" fmla="*/ 1592739290 w 789"/>
                <a:gd name="T47" fmla="*/ 113407839 h 394"/>
                <a:gd name="T48" fmla="*/ 1650703683 w 789"/>
                <a:gd name="T49" fmla="*/ 75604689 h 394"/>
                <a:gd name="T50" fmla="*/ 1789311892 w 789"/>
                <a:gd name="T51" fmla="*/ 161290000 h 394"/>
                <a:gd name="T52" fmla="*/ 1832155346 w 789"/>
                <a:gd name="T53" fmla="*/ 325100948 h 394"/>
                <a:gd name="T54" fmla="*/ 1988405047 w 789"/>
                <a:gd name="T55" fmla="*/ 438507250 h 394"/>
                <a:gd name="T56" fmla="*/ 1912800353 w 789"/>
                <a:gd name="T57" fmla="*/ 529232847 h 394"/>
                <a:gd name="T58" fmla="*/ 1779231266 w 789"/>
                <a:gd name="T59" fmla="*/ 657761570 h 394"/>
                <a:gd name="T60" fmla="*/ 1774190953 w 789"/>
                <a:gd name="T61" fmla="*/ 688003435 h 394"/>
                <a:gd name="T62" fmla="*/ 1577618351 w 789"/>
                <a:gd name="T63" fmla="*/ 811490260 h 394"/>
                <a:gd name="T64" fmla="*/ 478829929 w 789"/>
                <a:gd name="T65" fmla="*/ 917336988 h 394"/>
                <a:gd name="T66" fmla="*/ 360383269 w 789"/>
                <a:gd name="T67" fmla="*/ 907256366 h 394"/>
                <a:gd name="T68" fmla="*/ 365423582 w 789"/>
                <a:gd name="T69" fmla="*/ 965220735 h 394"/>
                <a:gd name="T70" fmla="*/ 0 w 789"/>
                <a:gd name="T71" fmla="*/ 992941652 h 394"/>
                <a:gd name="T72" fmla="*/ 10080629 w 789"/>
                <a:gd name="T73" fmla="*/ 940019181 h 394"/>
                <a:gd name="T74" fmla="*/ 10080629 w 789"/>
                <a:gd name="T75" fmla="*/ 940019181 h 3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89"/>
                <a:gd name="T115" fmla="*/ 0 h 394"/>
                <a:gd name="T116" fmla="*/ 789 w 789"/>
                <a:gd name="T117" fmla="*/ 394 h 39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89" h="394">
                  <a:moveTo>
                    <a:pt x="4" y="373"/>
                  </a:moveTo>
                  <a:lnTo>
                    <a:pt x="23" y="371"/>
                  </a:lnTo>
                  <a:lnTo>
                    <a:pt x="29" y="330"/>
                  </a:lnTo>
                  <a:lnTo>
                    <a:pt x="17" y="328"/>
                  </a:lnTo>
                  <a:lnTo>
                    <a:pt x="42" y="293"/>
                  </a:lnTo>
                  <a:lnTo>
                    <a:pt x="91" y="309"/>
                  </a:lnTo>
                  <a:lnTo>
                    <a:pt x="99" y="261"/>
                  </a:lnTo>
                  <a:lnTo>
                    <a:pt x="133" y="248"/>
                  </a:lnTo>
                  <a:lnTo>
                    <a:pt x="127" y="238"/>
                  </a:lnTo>
                  <a:lnTo>
                    <a:pt x="146" y="193"/>
                  </a:lnTo>
                  <a:lnTo>
                    <a:pt x="211" y="189"/>
                  </a:lnTo>
                  <a:lnTo>
                    <a:pt x="264" y="172"/>
                  </a:lnTo>
                  <a:lnTo>
                    <a:pt x="298" y="149"/>
                  </a:lnTo>
                  <a:lnTo>
                    <a:pt x="317" y="140"/>
                  </a:lnTo>
                  <a:lnTo>
                    <a:pt x="361" y="138"/>
                  </a:lnTo>
                  <a:lnTo>
                    <a:pt x="410" y="56"/>
                  </a:lnTo>
                  <a:lnTo>
                    <a:pt x="425" y="62"/>
                  </a:lnTo>
                  <a:lnTo>
                    <a:pt x="463" y="34"/>
                  </a:lnTo>
                  <a:lnTo>
                    <a:pt x="454" y="13"/>
                  </a:lnTo>
                  <a:lnTo>
                    <a:pt x="458" y="1"/>
                  </a:lnTo>
                  <a:lnTo>
                    <a:pt x="492" y="0"/>
                  </a:lnTo>
                  <a:lnTo>
                    <a:pt x="514" y="7"/>
                  </a:lnTo>
                  <a:lnTo>
                    <a:pt x="583" y="47"/>
                  </a:lnTo>
                  <a:lnTo>
                    <a:pt x="632" y="45"/>
                  </a:lnTo>
                  <a:lnTo>
                    <a:pt x="655" y="30"/>
                  </a:lnTo>
                  <a:lnTo>
                    <a:pt x="710" y="64"/>
                  </a:lnTo>
                  <a:lnTo>
                    <a:pt x="727" y="129"/>
                  </a:lnTo>
                  <a:lnTo>
                    <a:pt x="789" y="174"/>
                  </a:lnTo>
                  <a:lnTo>
                    <a:pt x="759" y="210"/>
                  </a:lnTo>
                  <a:lnTo>
                    <a:pt x="706" y="261"/>
                  </a:lnTo>
                  <a:lnTo>
                    <a:pt x="704" y="273"/>
                  </a:lnTo>
                  <a:lnTo>
                    <a:pt x="626" y="322"/>
                  </a:lnTo>
                  <a:lnTo>
                    <a:pt x="190" y="364"/>
                  </a:lnTo>
                  <a:lnTo>
                    <a:pt x="143" y="360"/>
                  </a:lnTo>
                  <a:lnTo>
                    <a:pt x="145" y="383"/>
                  </a:lnTo>
                  <a:lnTo>
                    <a:pt x="0" y="394"/>
                  </a:lnTo>
                  <a:lnTo>
                    <a:pt x="4" y="373"/>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93" name="Freeform 56"/>
            <p:cNvSpPr>
              <a:spLocks/>
            </p:cNvSpPr>
            <p:nvPr/>
          </p:nvSpPr>
          <p:spPr bwMode="auto">
            <a:xfrm>
              <a:off x="5578739" y="3688018"/>
              <a:ext cx="1228886" cy="362733"/>
            </a:xfrm>
            <a:custGeom>
              <a:avLst/>
              <a:gdLst>
                <a:gd name="T0" fmla="*/ 42843451 w 930"/>
                <a:gd name="T1" fmla="*/ 637598683 h 308"/>
                <a:gd name="T2" fmla="*/ 30241879 w 930"/>
                <a:gd name="T3" fmla="*/ 627518062 h 308"/>
                <a:gd name="T4" fmla="*/ 95765937 w 930"/>
                <a:gd name="T5" fmla="*/ 574595596 h 308"/>
                <a:gd name="T6" fmla="*/ 163810957 w 930"/>
                <a:gd name="T7" fmla="*/ 456147505 h 308"/>
                <a:gd name="T8" fmla="*/ 138609401 w 930"/>
                <a:gd name="T9" fmla="*/ 425905642 h 308"/>
                <a:gd name="T10" fmla="*/ 171370630 w 930"/>
                <a:gd name="T11" fmla="*/ 370463715 h 308"/>
                <a:gd name="T12" fmla="*/ 171370630 w 930"/>
                <a:gd name="T13" fmla="*/ 302418729 h 308"/>
                <a:gd name="T14" fmla="*/ 219254429 w 930"/>
                <a:gd name="T15" fmla="*/ 254534986 h 308"/>
                <a:gd name="T16" fmla="*/ 584676295 w 930"/>
                <a:gd name="T17" fmla="*/ 226814072 h 308"/>
                <a:gd name="T18" fmla="*/ 579635984 w 930"/>
                <a:gd name="T19" fmla="*/ 168851245 h 308"/>
                <a:gd name="T20" fmla="*/ 698084090 w 930"/>
                <a:gd name="T21" fmla="*/ 178931866 h 308"/>
                <a:gd name="T22" fmla="*/ 1796872522 w 930"/>
                <a:gd name="T23" fmla="*/ 73083733 h 308"/>
                <a:gd name="T24" fmla="*/ 2147483647 w 930"/>
                <a:gd name="T25" fmla="*/ 0 h 308"/>
                <a:gd name="T26" fmla="*/ 2147483647 w 930"/>
                <a:gd name="T27" fmla="*/ 186491538 h 308"/>
                <a:gd name="T28" fmla="*/ 2099291193 w 930"/>
                <a:gd name="T29" fmla="*/ 221773761 h 308"/>
                <a:gd name="T30" fmla="*/ 2026205887 w 930"/>
                <a:gd name="T31" fmla="*/ 317539661 h 308"/>
                <a:gd name="T32" fmla="*/ 1759069394 w 930"/>
                <a:gd name="T33" fmla="*/ 468749075 h 308"/>
                <a:gd name="T34" fmla="*/ 1743948461 w 930"/>
                <a:gd name="T35" fmla="*/ 526711852 h 308"/>
                <a:gd name="T36" fmla="*/ 1678424416 w 930"/>
                <a:gd name="T37" fmla="*/ 559474664 h 308"/>
                <a:gd name="T38" fmla="*/ 1678424416 w 930"/>
                <a:gd name="T39" fmla="*/ 637598683 h 308"/>
                <a:gd name="T40" fmla="*/ 1315521614 w 930"/>
                <a:gd name="T41" fmla="*/ 680442116 h 308"/>
                <a:gd name="T42" fmla="*/ 587195657 w 930"/>
                <a:gd name="T43" fmla="*/ 740925842 h 308"/>
                <a:gd name="T44" fmla="*/ 0 w 930"/>
                <a:gd name="T45" fmla="*/ 776208016 h 308"/>
                <a:gd name="T46" fmla="*/ 42843451 w 930"/>
                <a:gd name="T47" fmla="*/ 637598683 h 308"/>
                <a:gd name="T48" fmla="*/ 42843451 w 930"/>
                <a:gd name="T49" fmla="*/ 637598683 h 3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0"/>
                <a:gd name="T76" fmla="*/ 0 h 308"/>
                <a:gd name="T77" fmla="*/ 930 w 930"/>
                <a:gd name="T78" fmla="*/ 308 h 30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0" h="308">
                  <a:moveTo>
                    <a:pt x="17" y="253"/>
                  </a:moveTo>
                  <a:lnTo>
                    <a:pt x="12" y="249"/>
                  </a:lnTo>
                  <a:lnTo>
                    <a:pt x="38" y="228"/>
                  </a:lnTo>
                  <a:lnTo>
                    <a:pt x="65" y="181"/>
                  </a:lnTo>
                  <a:lnTo>
                    <a:pt x="55" y="169"/>
                  </a:lnTo>
                  <a:lnTo>
                    <a:pt x="68" y="147"/>
                  </a:lnTo>
                  <a:lnTo>
                    <a:pt x="68" y="120"/>
                  </a:lnTo>
                  <a:lnTo>
                    <a:pt x="87" y="101"/>
                  </a:lnTo>
                  <a:lnTo>
                    <a:pt x="232" y="90"/>
                  </a:lnTo>
                  <a:lnTo>
                    <a:pt x="230" y="67"/>
                  </a:lnTo>
                  <a:lnTo>
                    <a:pt x="277" y="71"/>
                  </a:lnTo>
                  <a:lnTo>
                    <a:pt x="713" y="29"/>
                  </a:lnTo>
                  <a:lnTo>
                    <a:pt x="930" y="0"/>
                  </a:lnTo>
                  <a:lnTo>
                    <a:pt x="892" y="74"/>
                  </a:lnTo>
                  <a:lnTo>
                    <a:pt x="833" y="88"/>
                  </a:lnTo>
                  <a:lnTo>
                    <a:pt x="804" y="126"/>
                  </a:lnTo>
                  <a:lnTo>
                    <a:pt x="698" y="186"/>
                  </a:lnTo>
                  <a:lnTo>
                    <a:pt x="692" y="209"/>
                  </a:lnTo>
                  <a:lnTo>
                    <a:pt x="666" y="222"/>
                  </a:lnTo>
                  <a:lnTo>
                    <a:pt x="666" y="253"/>
                  </a:lnTo>
                  <a:lnTo>
                    <a:pt x="522" y="270"/>
                  </a:lnTo>
                  <a:lnTo>
                    <a:pt x="233" y="294"/>
                  </a:lnTo>
                  <a:lnTo>
                    <a:pt x="0" y="308"/>
                  </a:lnTo>
                  <a:lnTo>
                    <a:pt x="17" y="253"/>
                  </a:lnTo>
                  <a:close/>
                </a:path>
              </a:pathLst>
            </a:custGeom>
            <a:solidFill>
              <a:srgbClr val="F89D1F"/>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94" name="Freeform 57"/>
            <p:cNvSpPr>
              <a:spLocks/>
            </p:cNvSpPr>
            <p:nvPr/>
          </p:nvSpPr>
          <p:spPr bwMode="auto">
            <a:xfrm>
              <a:off x="5410923" y="4034263"/>
              <a:ext cx="511376" cy="769041"/>
            </a:xfrm>
            <a:custGeom>
              <a:avLst/>
              <a:gdLst>
                <a:gd name="T0" fmla="*/ 68045071 w 387"/>
                <a:gd name="T1" fmla="*/ 1149190663 h 653"/>
                <a:gd name="T2" fmla="*/ 163811081 w 387"/>
                <a:gd name="T3" fmla="*/ 1023182958 h 653"/>
                <a:gd name="T4" fmla="*/ 133569191 w 387"/>
                <a:gd name="T5" fmla="*/ 990420161 h 653"/>
                <a:gd name="T6" fmla="*/ 95766010 w 387"/>
                <a:gd name="T7" fmla="*/ 723283629 h 653"/>
                <a:gd name="T8" fmla="*/ 80645065 w 387"/>
                <a:gd name="T9" fmla="*/ 541832535 h 653"/>
                <a:gd name="T10" fmla="*/ 148690136 w 387"/>
                <a:gd name="T11" fmla="*/ 340220108 h 653"/>
                <a:gd name="T12" fmla="*/ 254536801 w 387"/>
                <a:gd name="T13" fmla="*/ 201612377 h 653"/>
                <a:gd name="T14" fmla="*/ 244456171 w 387"/>
                <a:gd name="T15" fmla="*/ 163809272 h 653"/>
                <a:gd name="T16" fmla="*/ 320060896 w 387"/>
                <a:gd name="T17" fmla="*/ 35282170 h 653"/>
                <a:gd name="T18" fmla="*/ 907257099 w 387"/>
                <a:gd name="T19" fmla="*/ 0 h 653"/>
                <a:gd name="T20" fmla="*/ 937498989 w 387"/>
                <a:gd name="T21" fmla="*/ 30241862 h 653"/>
                <a:gd name="T22" fmla="*/ 907257099 w 387"/>
                <a:gd name="T23" fmla="*/ 1053424807 h 653"/>
                <a:gd name="T24" fmla="*/ 975302145 w 387"/>
                <a:gd name="T25" fmla="*/ 1544854062 h 653"/>
                <a:gd name="T26" fmla="*/ 952619934 w 387"/>
                <a:gd name="T27" fmla="*/ 1567536242 h 653"/>
                <a:gd name="T28" fmla="*/ 826611860 w 387"/>
                <a:gd name="T29" fmla="*/ 1539813753 h 653"/>
                <a:gd name="T30" fmla="*/ 635079890 w 387"/>
                <a:gd name="T31" fmla="*/ 1645660225 h 653"/>
                <a:gd name="T32" fmla="*/ 539313905 w 387"/>
                <a:gd name="T33" fmla="*/ 1486891311 h 653"/>
                <a:gd name="T34" fmla="*/ 554434850 w 387"/>
                <a:gd name="T35" fmla="*/ 1373483583 h 653"/>
                <a:gd name="T36" fmla="*/ 0 w 387"/>
                <a:gd name="T37" fmla="*/ 1396165764 h 653"/>
                <a:gd name="T38" fmla="*/ 68045071 w 387"/>
                <a:gd name="T39" fmla="*/ 1149190663 h 653"/>
                <a:gd name="T40" fmla="*/ 68045071 w 387"/>
                <a:gd name="T41" fmla="*/ 1149190663 h 6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87"/>
                <a:gd name="T64" fmla="*/ 0 h 653"/>
                <a:gd name="T65" fmla="*/ 387 w 387"/>
                <a:gd name="T66" fmla="*/ 653 h 65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87" h="653">
                  <a:moveTo>
                    <a:pt x="27" y="456"/>
                  </a:moveTo>
                  <a:lnTo>
                    <a:pt x="65" y="406"/>
                  </a:lnTo>
                  <a:lnTo>
                    <a:pt x="53" y="393"/>
                  </a:lnTo>
                  <a:lnTo>
                    <a:pt x="38" y="287"/>
                  </a:lnTo>
                  <a:lnTo>
                    <a:pt x="32" y="215"/>
                  </a:lnTo>
                  <a:lnTo>
                    <a:pt x="59" y="135"/>
                  </a:lnTo>
                  <a:lnTo>
                    <a:pt x="101" y="80"/>
                  </a:lnTo>
                  <a:lnTo>
                    <a:pt x="97" y="65"/>
                  </a:lnTo>
                  <a:lnTo>
                    <a:pt x="127" y="14"/>
                  </a:lnTo>
                  <a:lnTo>
                    <a:pt x="360" y="0"/>
                  </a:lnTo>
                  <a:lnTo>
                    <a:pt x="372" y="12"/>
                  </a:lnTo>
                  <a:lnTo>
                    <a:pt x="360" y="418"/>
                  </a:lnTo>
                  <a:lnTo>
                    <a:pt x="387" y="613"/>
                  </a:lnTo>
                  <a:lnTo>
                    <a:pt x="378" y="622"/>
                  </a:lnTo>
                  <a:lnTo>
                    <a:pt x="328" y="611"/>
                  </a:lnTo>
                  <a:lnTo>
                    <a:pt x="252" y="653"/>
                  </a:lnTo>
                  <a:lnTo>
                    <a:pt x="214" y="590"/>
                  </a:lnTo>
                  <a:lnTo>
                    <a:pt x="220" y="545"/>
                  </a:lnTo>
                  <a:lnTo>
                    <a:pt x="0" y="554"/>
                  </a:lnTo>
                  <a:lnTo>
                    <a:pt x="27" y="456"/>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95" name="Freeform 58"/>
            <p:cNvSpPr>
              <a:spLocks/>
            </p:cNvSpPr>
            <p:nvPr/>
          </p:nvSpPr>
          <p:spPr bwMode="auto">
            <a:xfrm>
              <a:off x="5886620" y="4005999"/>
              <a:ext cx="549695" cy="774930"/>
            </a:xfrm>
            <a:custGeom>
              <a:avLst/>
              <a:gdLst>
                <a:gd name="T0" fmla="*/ 30241879 w 416"/>
                <a:gd name="T1" fmla="*/ 90725616 h 658"/>
                <a:gd name="T2" fmla="*/ 0 w 416"/>
                <a:gd name="T3" fmla="*/ 1113909046 h 658"/>
                <a:gd name="T4" fmla="*/ 68043430 w 416"/>
                <a:gd name="T5" fmla="*/ 1605340126 h 658"/>
                <a:gd name="T6" fmla="*/ 138607809 w 416"/>
                <a:gd name="T7" fmla="*/ 1625501369 h 658"/>
                <a:gd name="T8" fmla="*/ 206652801 w 416"/>
                <a:gd name="T9" fmla="*/ 1585178884 h 658"/>
                <a:gd name="T10" fmla="*/ 244455977 w 416"/>
                <a:gd name="T11" fmla="*/ 1625501369 h 658"/>
                <a:gd name="T12" fmla="*/ 186491557 w 416"/>
                <a:gd name="T13" fmla="*/ 1658262594 h 658"/>
                <a:gd name="T14" fmla="*/ 330141265 w 416"/>
                <a:gd name="T15" fmla="*/ 1620461058 h 658"/>
                <a:gd name="T16" fmla="*/ 360383131 w 416"/>
                <a:gd name="T17" fmla="*/ 1577617624 h 658"/>
                <a:gd name="T18" fmla="*/ 340221887 w 416"/>
                <a:gd name="T19" fmla="*/ 1547375760 h 658"/>
                <a:gd name="T20" fmla="*/ 350302509 w 416"/>
                <a:gd name="T21" fmla="*/ 1504533914 h 658"/>
                <a:gd name="T22" fmla="*/ 282257516 w 416"/>
                <a:gd name="T23" fmla="*/ 1444050186 h 658"/>
                <a:gd name="T24" fmla="*/ 282257516 w 416"/>
                <a:gd name="T25" fmla="*/ 1391126131 h 658"/>
                <a:gd name="T26" fmla="*/ 1048385089 w 416"/>
                <a:gd name="T27" fmla="*/ 1323082731 h 658"/>
                <a:gd name="T28" fmla="*/ 985381995 w 416"/>
                <a:gd name="T29" fmla="*/ 1060984991 h 658"/>
                <a:gd name="T30" fmla="*/ 1023183534 w 416"/>
                <a:gd name="T31" fmla="*/ 902216000 h 658"/>
                <a:gd name="T32" fmla="*/ 927417625 w 416"/>
                <a:gd name="T33" fmla="*/ 698084014 h 658"/>
                <a:gd name="T34" fmla="*/ 728325935 w 416"/>
                <a:gd name="T35" fmla="*/ 0 h 658"/>
                <a:gd name="T36" fmla="*/ 0 w 416"/>
                <a:gd name="T37" fmla="*/ 60483752 h 658"/>
                <a:gd name="T38" fmla="*/ 30241879 w 416"/>
                <a:gd name="T39" fmla="*/ 90725616 h 658"/>
                <a:gd name="T40" fmla="*/ 30241879 w 416"/>
                <a:gd name="T41" fmla="*/ 90725616 h 6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6"/>
                <a:gd name="T64" fmla="*/ 0 h 658"/>
                <a:gd name="T65" fmla="*/ 416 w 416"/>
                <a:gd name="T66" fmla="*/ 658 h 65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6" h="658">
                  <a:moveTo>
                    <a:pt x="12" y="36"/>
                  </a:moveTo>
                  <a:lnTo>
                    <a:pt x="0" y="442"/>
                  </a:lnTo>
                  <a:lnTo>
                    <a:pt x="27" y="637"/>
                  </a:lnTo>
                  <a:lnTo>
                    <a:pt x="55" y="645"/>
                  </a:lnTo>
                  <a:lnTo>
                    <a:pt x="82" y="629"/>
                  </a:lnTo>
                  <a:lnTo>
                    <a:pt x="97" y="645"/>
                  </a:lnTo>
                  <a:lnTo>
                    <a:pt x="74" y="658"/>
                  </a:lnTo>
                  <a:lnTo>
                    <a:pt x="131" y="643"/>
                  </a:lnTo>
                  <a:lnTo>
                    <a:pt x="143" y="626"/>
                  </a:lnTo>
                  <a:lnTo>
                    <a:pt x="135" y="614"/>
                  </a:lnTo>
                  <a:lnTo>
                    <a:pt x="139" y="597"/>
                  </a:lnTo>
                  <a:lnTo>
                    <a:pt x="112" y="573"/>
                  </a:lnTo>
                  <a:lnTo>
                    <a:pt x="112" y="552"/>
                  </a:lnTo>
                  <a:lnTo>
                    <a:pt x="416" y="525"/>
                  </a:lnTo>
                  <a:lnTo>
                    <a:pt x="391" y="421"/>
                  </a:lnTo>
                  <a:lnTo>
                    <a:pt x="406" y="358"/>
                  </a:lnTo>
                  <a:lnTo>
                    <a:pt x="368" y="277"/>
                  </a:lnTo>
                  <a:lnTo>
                    <a:pt x="289" y="0"/>
                  </a:lnTo>
                  <a:lnTo>
                    <a:pt x="0" y="24"/>
                  </a:lnTo>
                  <a:lnTo>
                    <a:pt x="12" y="36"/>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96" name="Freeform 59"/>
            <p:cNvSpPr>
              <a:spLocks/>
            </p:cNvSpPr>
            <p:nvPr/>
          </p:nvSpPr>
          <p:spPr bwMode="auto">
            <a:xfrm>
              <a:off x="6268501" y="3965956"/>
              <a:ext cx="774330" cy="707800"/>
            </a:xfrm>
            <a:custGeom>
              <a:avLst/>
              <a:gdLst>
                <a:gd name="T0" fmla="*/ 199091517 w 586"/>
                <a:gd name="T1" fmla="*/ 783767269 h 601"/>
                <a:gd name="T2" fmla="*/ 294857464 w 586"/>
                <a:gd name="T3" fmla="*/ 987900728 h 601"/>
                <a:gd name="T4" fmla="*/ 257055930 w 586"/>
                <a:gd name="T5" fmla="*/ 1146669630 h 601"/>
                <a:gd name="T6" fmla="*/ 320059016 w 586"/>
                <a:gd name="T7" fmla="*/ 1408765636 h 601"/>
                <a:gd name="T8" fmla="*/ 378023379 w 586"/>
                <a:gd name="T9" fmla="*/ 1494450869 h 601"/>
                <a:gd name="T10" fmla="*/ 1166831461 w 586"/>
                <a:gd name="T11" fmla="*/ 1451609046 h 601"/>
                <a:gd name="T12" fmla="*/ 1174392720 w 586"/>
                <a:gd name="T13" fmla="*/ 1504531485 h 601"/>
                <a:gd name="T14" fmla="*/ 1222274875 w 586"/>
                <a:gd name="T15" fmla="*/ 1514612100 h 601"/>
                <a:gd name="T16" fmla="*/ 1204634582 w 586"/>
                <a:gd name="T17" fmla="*/ 1386085045 h 601"/>
                <a:gd name="T18" fmla="*/ 1237395806 w 586"/>
                <a:gd name="T19" fmla="*/ 1350802890 h 601"/>
                <a:gd name="T20" fmla="*/ 1350803584 w 586"/>
                <a:gd name="T21" fmla="*/ 1376004429 h 601"/>
                <a:gd name="T22" fmla="*/ 1370964826 w 586"/>
                <a:gd name="T23" fmla="*/ 1285277301 h 601"/>
                <a:gd name="T24" fmla="*/ 1355843895 w 586"/>
                <a:gd name="T25" fmla="*/ 1164311501 h 601"/>
                <a:gd name="T26" fmla="*/ 1403727637 w 586"/>
                <a:gd name="T27" fmla="*/ 1131548707 h 601"/>
                <a:gd name="T28" fmla="*/ 1476811344 w 586"/>
                <a:gd name="T29" fmla="*/ 902215495 h 601"/>
                <a:gd name="T30" fmla="*/ 1428929189 w 586"/>
                <a:gd name="T31" fmla="*/ 892134879 h 601"/>
                <a:gd name="T32" fmla="*/ 1237395806 w 586"/>
                <a:gd name="T33" fmla="*/ 597275880 h 601"/>
                <a:gd name="T34" fmla="*/ 821570794 w 586"/>
                <a:gd name="T35" fmla="*/ 224293003 h 601"/>
                <a:gd name="T36" fmla="*/ 640119619 w 586"/>
                <a:gd name="T37" fmla="*/ 108365874 h 601"/>
                <a:gd name="T38" fmla="*/ 703124293 w 586"/>
                <a:gd name="T39" fmla="*/ 0 h 601"/>
                <a:gd name="T40" fmla="*/ 362902448 w 586"/>
                <a:gd name="T41" fmla="*/ 42841835 h 601"/>
                <a:gd name="T42" fmla="*/ 0 w 586"/>
                <a:gd name="T43" fmla="*/ 85685258 h 601"/>
                <a:gd name="T44" fmla="*/ 199091517 w 586"/>
                <a:gd name="T45" fmla="*/ 783767269 h 601"/>
                <a:gd name="T46" fmla="*/ 199091517 w 586"/>
                <a:gd name="T47" fmla="*/ 783767269 h 6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86"/>
                <a:gd name="T73" fmla="*/ 0 h 601"/>
                <a:gd name="T74" fmla="*/ 586 w 586"/>
                <a:gd name="T75" fmla="*/ 601 h 6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86" h="601">
                  <a:moveTo>
                    <a:pt x="79" y="311"/>
                  </a:moveTo>
                  <a:lnTo>
                    <a:pt x="117" y="392"/>
                  </a:lnTo>
                  <a:lnTo>
                    <a:pt x="102" y="455"/>
                  </a:lnTo>
                  <a:lnTo>
                    <a:pt x="127" y="559"/>
                  </a:lnTo>
                  <a:lnTo>
                    <a:pt x="150" y="593"/>
                  </a:lnTo>
                  <a:lnTo>
                    <a:pt x="463" y="576"/>
                  </a:lnTo>
                  <a:lnTo>
                    <a:pt x="466" y="597"/>
                  </a:lnTo>
                  <a:lnTo>
                    <a:pt x="485" y="601"/>
                  </a:lnTo>
                  <a:lnTo>
                    <a:pt x="478" y="550"/>
                  </a:lnTo>
                  <a:lnTo>
                    <a:pt x="491" y="536"/>
                  </a:lnTo>
                  <a:lnTo>
                    <a:pt x="536" y="546"/>
                  </a:lnTo>
                  <a:lnTo>
                    <a:pt x="544" y="510"/>
                  </a:lnTo>
                  <a:lnTo>
                    <a:pt x="538" y="462"/>
                  </a:lnTo>
                  <a:lnTo>
                    <a:pt x="557" y="449"/>
                  </a:lnTo>
                  <a:lnTo>
                    <a:pt x="586" y="358"/>
                  </a:lnTo>
                  <a:lnTo>
                    <a:pt x="567" y="354"/>
                  </a:lnTo>
                  <a:lnTo>
                    <a:pt x="491" y="237"/>
                  </a:lnTo>
                  <a:lnTo>
                    <a:pt x="326" y="89"/>
                  </a:lnTo>
                  <a:lnTo>
                    <a:pt x="254" y="43"/>
                  </a:lnTo>
                  <a:lnTo>
                    <a:pt x="279" y="0"/>
                  </a:lnTo>
                  <a:lnTo>
                    <a:pt x="144" y="17"/>
                  </a:lnTo>
                  <a:lnTo>
                    <a:pt x="0" y="34"/>
                  </a:lnTo>
                  <a:lnTo>
                    <a:pt x="79" y="311"/>
                  </a:lnTo>
                  <a:close/>
                </a:path>
              </a:pathLst>
            </a:custGeom>
            <a:solidFill>
              <a:srgbClr val="127B9B"/>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97" name="Freeform 60"/>
            <p:cNvSpPr>
              <a:spLocks/>
            </p:cNvSpPr>
            <p:nvPr/>
          </p:nvSpPr>
          <p:spPr bwMode="auto">
            <a:xfrm>
              <a:off x="6034615" y="4597207"/>
              <a:ext cx="1305528" cy="859725"/>
            </a:xfrm>
            <a:custGeom>
              <a:avLst/>
              <a:gdLst>
                <a:gd name="T0" fmla="*/ 0 w 988"/>
                <a:gd name="T1" fmla="*/ 178931877 h 730"/>
                <a:gd name="T2" fmla="*/ 68045020 w 988"/>
                <a:gd name="T3" fmla="*/ 239414069 h 730"/>
                <a:gd name="T4" fmla="*/ 57964398 w 988"/>
                <a:gd name="T5" fmla="*/ 282257505 h 730"/>
                <a:gd name="T6" fmla="*/ 78124055 w 988"/>
                <a:gd name="T7" fmla="*/ 312499370 h 730"/>
                <a:gd name="T8" fmla="*/ 47883763 w 988"/>
                <a:gd name="T9" fmla="*/ 355342805 h 730"/>
                <a:gd name="T10" fmla="*/ 340221903 w 988"/>
                <a:gd name="T11" fmla="*/ 254535002 h 730"/>
                <a:gd name="T12" fmla="*/ 713205035 w 988"/>
                <a:gd name="T13" fmla="*/ 488910347 h 730"/>
                <a:gd name="T14" fmla="*/ 1018143270 w 988"/>
                <a:gd name="T15" fmla="*/ 325100940 h 730"/>
                <a:gd name="T16" fmla="*/ 1197075114 w 988"/>
                <a:gd name="T17" fmla="*/ 362902478 h 730"/>
                <a:gd name="T18" fmla="*/ 1421368171 w 988"/>
                <a:gd name="T19" fmla="*/ 584676253 h 730"/>
                <a:gd name="T20" fmla="*/ 1502013151 w 988"/>
                <a:gd name="T21" fmla="*/ 584676253 h 730"/>
                <a:gd name="T22" fmla="*/ 1572577508 w 988"/>
                <a:gd name="T23" fmla="*/ 735885577 h 730"/>
                <a:gd name="T24" fmla="*/ 1554937213 w 988"/>
                <a:gd name="T25" fmla="*/ 1028223803 h 730"/>
                <a:gd name="T26" fmla="*/ 1607859687 w 988"/>
                <a:gd name="T27" fmla="*/ 1060985030 h 730"/>
                <a:gd name="T28" fmla="*/ 1615420948 w 988"/>
                <a:gd name="T29" fmla="*/ 1010581921 h 730"/>
                <a:gd name="T30" fmla="*/ 1688505064 w 988"/>
                <a:gd name="T31" fmla="*/ 1010581921 h 730"/>
                <a:gd name="T32" fmla="*/ 1615420948 w 988"/>
                <a:gd name="T33" fmla="*/ 1149191263 h 730"/>
                <a:gd name="T34" fmla="*/ 1806953172 w 988"/>
                <a:gd name="T35" fmla="*/ 1338203712 h 730"/>
                <a:gd name="T36" fmla="*/ 1837195040 w 988"/>
                <a:gd name="T37" fmla="*/ 1287799016 h 730"/>
                <a:gd name="T38" fmla="*/ 1849795024 w 988"/>
                <a:gd name="T39" fmla="*/ 1421368047 h 730"/>
                <a:gd name="T40" fmla="*/ 1912799709 w 988"/>
                <a:gd name="T41" fmla="*/ 1449090550 h 730"/>
                <a:gd name="T42" fmla="*/ 1980843117 w 988"/>
                <a:gd name="T43" fmla="*/ 1610380496 h 730"/>
                <a:gd name="T44" fmla="*/ 2046367163 w 988"/>
                <a:gd name="T45" fmla="*/ 1610380496 h 730"/>
                <a:gd name="T46" fmla="*/ 2147483647 w 988"/>
                <a:gd name="T47" fmla="*/ 1764109579 h 730"/>
                <a:gd name="T48" fmla="*/ 2147483647 w 988"/>
                <a:gd name="T49" fmla="*/ 1774190200 h 730"/>
                <a:gd name="T50" fmla="*/ 2147483647 w 988"/>
                <a:gd name="T51" fmla="*/ 1796872393 h 730"/>
                <a:gd name="T52" fmla="*/ 2147483647 w 988"/>
                <a:gd name="T53" fmla="*/ 1839714241 h 730"/>
                <a:gd name="T54" fmla="*/ 2147483647 w 988"/>
                <a:gd name="T55" fmla="*/ 1822073947 h 730"/>
                <a:gd name="T56" fmla="*/ 2147483647 w 988"/>
                <a:gd name="T57" fmla="*/ 1789311133 h 730"/>
                <a:gd name="T58" fmla="*/ 2147483647 w 988"/>
                <a:gd name="T59" fmla="*/ 1572577371 h 730"/>
                <a:gd name="T60" fmla="*/ 2147483647 w 988"/>
                <a:gd name="T61" fmla="*/ 1582657993 h 730"/>
                <a:gd name="T62" fmla="*/ 2147483647 w 988"/>
                <a:gd name="T63" fmla="*/ 1287799016 h 730"/>
                <a:gd name="T64" fmla="*/ 2147483647 w 988"/>
                <a:gd name="T65" fmla="*/ 1199594371 h 730"/>
                <a:gd name="T66" fmla="*/ 2147483647 w 988"/>
                <a:gd name="T67" fmla="*/ 771167753 h 730"/>
                <a:gd name="T68" fmla="*/ 1960681872 w 988"/>
                <a:gd name="T69" fmla="*/ 362902478 h 730"/>
                <a:gd name="T70" fmla="*/ 1832154729 w 988"/>
                <a:gd name="T71" fmla="*/ 30241877 h 730"/>
                <a:gd name="T72" fmla="*/ 1796872550 w 988"/>
                <a:gd name="T73" fmla="*/ 25201560 h 730"/>
                <a:gd name="T74" fmla="*/ 1683464753 w 988"/>
                <a:gd name="T75" fmla="*/ 0 h 730"/>
                <a:gd name="T76" fmla="*/ 1650703126 w 988"/>
                <a:gd name="T77" fmla="*/ 35282188 h 730"/>
                <a:gd name="T78" fmla="*/ 1668343819 w 988"/>
                <a:gd name="T79" fmla="*/ 163810945 h 730"/>
                <a:gd name="T80" fmla="*/ 1620461259 w 988"/>
                <a:gd name="T81" fmla="*/ 153728736 h 730"/>
                <a:gd name="T82" fmla="*/ 1612899998 w 988"/>
                <a:gd name="T83" fmla="*/ 100806241 h 730"/>
                <a:gd name="T84" fmla="*/ 824091882 w 988"/>
                <a:gd name="T85" fmla="*/ 143648114 h 730"/>
                <a:gd name="T86" fmla="*/ 766127509 w 988"/>
                <a:gd name="T87" fmla="*/ 57962805 h 730"/>
                <a:gd name="T88" fmla="*/ 0 w 988"/>
                <a:gd name="T89" fmla="*/ 126007820 h 730"/>
                <a:gd name="T90" fmla="*/ 0 w 988"/>
                <a:gd name="T91" fmla="*/ 178931877 h 730"/>
                <a:gd name="T92" fmla="*/ 0 w 988"/>
                <a:gd name="T93" fmla="*/ 178931877 h 7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88"/>
                <a:gd name="T142" fmla="*/ 0 h 730"/>
                <a:gd name="T143" fmla="*/ 988 w 988"/>
                <a:gd name="T144" fmla="*/ 730 h 7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88" h="730">
                  <a:moveTo>
                    <a:pt x="0" y="71"/>
                  </a:moveTo>
                  <a:lnTo>
                    <a:pt x="27" y="95"/>
                  </a:lnTo>
                  <a:lnTo>
                    <a:pt x="23" y="112"/>
                  </a:lnTo>
                  <a:lnTo>
                    <a:pt x="31" y="124"/>
                  </a:lnTo>
                  <a:lnTo>
                    <a:pt x="19" y="141"/>
                  </a:lnTo>
                  <a:lnTo>
                    <a:pt x="135" y="101"/>
                  </a:lnTo>
                  <a:lnTo>
                    <a:pt x="283" y="194"/>
                  </a:lnTo>
                  <a:lnTo>
                    <a:pt x="404" y="129"/>
                  </a:lnTo>
                  <a:lnTo>
                    <a:pt x="475" y="144"/>
                  </a:lnTo>
                  <a:lnTo>
                    <a:pt x="564" y="232"/>
                  </a:lnTo>
                  <a:lnTo>
                    <a:pt x="596" y="232"/>
                  </a:lnTo>
                  <a:lnTo>
                    <a:pt x="624" y="292"/>
                  </a:lnTo>
                  <a:lnTo>
                    <a:pt x="617" y="408"/>
                  </a:lnTo>
                  <a:lnTo>
                    <a:pt x="638" y="421"/>
                  </a:lnTo>
                  <a:lnTo>
                    <a:pt x="641" y="401"/>
                  </a:lnTo>
                  <a:lnTo>
                    <a:pt x="670" y="401"/>
                  </a:lnTo>
                  <a:lnTo>
                    <a:pt x="641" y="456"/>
                  </a:lnTo>
                  <a:lnTo>
                    <a:pt x="717" y="531"/>
                  </a:lnTo>
                  <a:lnTo>
                    <a:pt x="729" y="511"/>
                  </a:lnTo>
                  <a:lnTo>
                    <a:pt x="734" y="564"/>
                  </a:lnTo>
                  <a:lnTo>
                    <a:pt x="759" y="575"/>
                  </a:lnTo>
                  <a:lnTo>
                    <a:pt x="786" y="639"/>
                  </a:lnTo>
                  <a:lnTo>
                    <a:pt x="812" y="639"/>
                  </a:lnTo>
                  <a:lnTo>
                    <a:pt x="869" y="700"/>
                  </a:lnTo>
                  <a:lnTo>
                    <a:pt x="901" y="704"/>
                  </a:lnTo>
                  <a:lnTo>
                    <a:pt x="901" y="713"/>
                  </a:lnTo>
                  <a:lnTo>
                    <a:pt x="878" y="730"/>
                  </a:lnTo>
                  <a:lnTo>
                    <a:pt x="930" y="723"/>
                  </a:lnTo>
                  <a:lnTo>
                    <a:pt x="962" y="710"/>
                  </a:lnTo>
                  <a:lnTo>
                    <a:pt x="979" y="624"/>
                  </a:lnTo>
                  <a:lnTo>
                    <a:pt x="988" y="628"/>
                  </a:lnTo>
                  <a:lnTo>
                    <a:pt x="981" y="511"/>
                  </a:lnTo>
                  <a:lnTo>
                    <a:pt x="968" y="476"/>
                  </a:lnTo>
                  <a:lnTo>
                    <a:pt x="861" y="306"/>
                  </a:lnTo>
                  <a:lnTo>
                    <a:pt x="778" y="144"/>
                  </a:lnTo>
                  <a:lnTo>
                    <a:pt x="727" y="12"/>
                  </a:lnTo>
                  <a:lnTo>
                    <a:pt x="713" y="10"/>
                  </a:lnTo>
                  <a:lnTo>
                    <a:pt x="668" y="0"/>
                  </a:lnTo>
                  <a:lnTo>
                    <a:pt x="655" y="14"/>
                  </a:lnTo>
                  <a:lnTo>
                    <a:pt x="662" y="65"/>
                  </a:lnTo>
                  <a:lnTo>
                    <a:pt x="643" y="61"/>
                  </a:lnTo>
                  <a:lnTo>
                    <a:pt x="640" y="40"/>
                  </a:lnTo>
                  <a:lnTo>
                    <a:pt x="327" y="57"/>
                  </a:lnTo>
                  <a:lnTo>
                    <a:pt x="304" y="23"/>
                  </a:lnTo>
                  <a:lnTo>
                    <a:pt x="0" y="50"/>
                  </a:lnTo>
                  <a:lnTo>
                    <a:pt x="0" y="71"/>
                  </a:lnTo>
                  <a:close/>
                </a:path>
              </a:pathLst>
            </a:custGeom>
            <a:solidFill>
              <a:srgbClr val="F89D1F"/>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98" name="Freeform 61"/>
            <p:cNvSpPr>
              <a:spLocks/>
            </p:cNvSpPr>
            <p:nvPr/>
          </p:nvSpPr>
          <p:spPr bwMode="auto">
            <a:xfrm>
              <a:off x="7110222" y="5526415"/>
              <a:ext cx="70034" cy="36509"/>
            </a:xfrm>
            <a:custGeom>
              <a:avLst/>
              <a:gdLst>
                <a:gd name="T0" fmla="*/ 0 w 53"/>
                <a:gd name="T1" fmla="*/ 73086074 h 31"/>
                <a:gd name="T2" fmla="*/ 10080685 w 53"/>
                <a:gd name="T3" fmla="*/ 37803525 h 31"/>
                <a:gd name="T4" fmla="*/ 52924399 w 53"/>
                <a:gd name="T5" fmla="*/ 30242187 h 31"/>
                <a:gd name="T6" fmla="*/ 115927893 w 53"/>
                <a:gd name="T7" fmla="*/ 0 h 31"/>
                <a:gd name="T8" fmla="*/ 133569880 w 53"/>
                <a:gd name="T9" fmla="*/ 25201819 h 31"/>
                <a:gd name="T10" fmla="*/ 63005081 w 53"/>
                <a:gd name="T11" fmla="*/ 42843887 h 31"/>
                <a:gd name="T12" fmla="*/ 42843705 w 53"/>
                <a:gd name="T13" fmla="*/ 42843887 h 31"/>
                <a:gd name="T14" fmla="*/ 42843705 w 53"/>
                <a:gd name="T15" fmla="*/ 78126437 h 31"/>
                <a:gd name="T16" fmla="*/ 0 w 53"/>
                <a:gd name="T17" fmla="*/ 73086074 h 31"/>
                <a:gd name="T18" fmla="*/ 0 w 53"/>
                <a:gd name="T19" fmla="*/ 73086074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31"/>
                <a:gd name="T32" fmla="*/ 53 w 53"/>
                <a:gd name="T33" fmla="*/ 31 h 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31">
                  <a:moveTo>
                    <a:pt x="0" y="29"/>
                  </a:moveTo>
                  <a:lnTo>
                    <a:pt x="4" y="15"/>
                  </a:lnTo>
                  <a:lnTo>
                    <a:pt x="21" y="12"/>
                  </a:lnTo>
                  <a:lnTo>
                    <a:pt x="46" y="0"/>
                  </a:lnTo>
                  <a:lnTo>
                    <a:pt x="53" y="10"/>
                  </a:lnTo>
                  <a:lnTo>
                    <a:pt x="25" y="17"/>
                  </a:lnTo>
                  <a:lnTo>
                    <a:pt x="17" y="17"/>
                  </a:lnTo>
                  <a:lnTo>
                    <a:pt x="17" y="31"/>
                  </a:lnTo>
                  <a:lnTo>
                    <a:pt x="0" y="29"/>
                  </a:lnTo>
                  <a:close/>
                </a:path>
              </a:pathLst>
            </a:custGeom>
            <a:solidFill>
              <a:srgbClr val="EFC83D"/>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499" name="Freeform 62"/>
            <p:cNvSpPr>
              <a:spLocks/>
            </p:cNvSpPr>
            <p:nvPr/>
          </p:nvSpPr>
          <p:spPr bwMode="auto">
            <a:xfrm>
              <a:off x="7194791" y="5479308"/>
              <a:ext cx="91176" cy="54175"/>
            </a:xfrm>
            <a:custGeom>
              <a:avLst/>
              <a:gdLst>
                <a:gd name="T0" fmla="*/ 15121006 w 69"/>
                <a:gd name="T1" fmla="*/ 115927199 h 46"/>
                <a:gd name="T2" fmla="*/ 173892341 w 69"/>
                <a:gd name="T3" fmla="*/ 0 h 46"/>
                <a:gd name="T4" fmla="*/ 0 w 69"/>
                <a:gd name="T5" fmla="*/ 100806241 h 46"/>
                <a:gd name="T6" fmla="*/ 15121006 w 69"/>
                <a:gd name="T7" fmla="*/ 115927199 h 46"/>
                <a:gd name="T8" fmla="*/ 15121006 w 69"/>
                <a:gd name="T9" fmla="*/ 115927199 h 46"/>
                <a:gd name="T10" fmla="*/ 0 60000 65536"/>
                <a:gd name="T11" fmla="*/ 0 60000 65536"/>
                <a:gd name="T12" fmla="*/ 0 60000 65536"/>
                <a:gd name="T13" fmla="*/ 0 60000 65536"/>
                <a:gd name="T14" fmla="*/ 0 60000 65536"/>
                <a:gd name="T15" fmla="*/ 0 w 69"/>
                <a:gd name="T16" fmla="*/ 0 h 46"/>
                <a:gd name="T17" fmla="*/ 69 w 69"/>
                <a:gd name="T18" fmla="*/ 46 h 46"/>
              </a:gdLst>
              <a:ahLst/>
              <a:cxnLst>
                <a:cxn ang="T10">
                  <a:pos x="T0" y="T1"/>
                </a:cxn>
                <a:cxn ang="T11">
                  <a:pos x="T2" y="T3"/>
                </a:cxn>
                <a:cxn ang="T12">
                  <a:pos x="T4" y="T5"/>
                </a:cxn>
                <a:cxn ang="T13">
                  <a:pos x="T6" y="T7"/>
                </a:cxn>
                <a:cxn ang="T14">
                  <a:pos x="T8" y="T9"/>
                </a:cxn>
              </a:cxnLst>
              <a:rect l="T15" t="T16" r="T17" b="T18"/>
              <a:pathLst>
                <a:path w="69" h="46">
                  <a:moveTo>
                    <a:pt x="6" y="46"/>
                  </a:moveTo>
                  <a:lnTo>
                    <a:pt x="69" y="0"/>
                  </a:lnTo>
                  <a:lnTo>
                    <a:pt x="0" y="40"/>
                  </a:lnTo>
                  <a:lnTo>
                    <a:pt x="6" y="46"/>
                  </a:lnTo>
                  <a:close/>
                </a:path>
              </a:pathLst>
            </a:custGeom>
            <a:solidFill>
              <a:srgbClr val="EFC83D"/>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00" name="Freeform 63"/>
            <p:cNvSpPr>
              <a:spLocks/>
            </p:cNvSpPr>
            <p:nvPr/>
          </p:nvSpPr>
          <p:spPr bwMode="auto">
            <a:xfrm>
              <a:off x="7288609" y="5433377"/>
              <a:ext cx="25106" cy="44754"/>
            </a:xfrm>
            <a:custGeom>
              <a:avLst/>
              <a:gdLst>
                <a:gd name="T0" fmla="*/ 12599777 w 19"/>
                <a:gd name="T1" fmla="*/ 95765924 h 38"/>
                <a:gd name="T2" fmla="*/ 37800921 w 19"/>
                <a:gd name="T3" fmla="*/ 70564371 h 38"/>
                <a:gd name="T4" fmla="*/ 47881374 w 19"/>
                <a:gd name="T5" fmla="*/ 0 h 38"/>
                <a:gd name="T6" fmla="*/ 22680234 w 19"/>
                <a:gd name="T7" fmla="*/ 65524061 h 38"/>
                <a:gd name="T8" fmla="*/ 0 w 19"/>
                <a:gd name="T9" fmla="*/ 85685303 h 38"/>
                <a:gd name="T10" fmla="*/ 12599777 w 19"/>
                <a:gd name="T11" fmla="*/ 95765924 h 38"/>
                <a:gd name="T12" fmla="*/ 12599777 w 19"/>
                <a:gd name="T13" fmla="*/ 95765924 h 38"/>
                <a:gd name="T14" fmla="*/ 0 60000 65536"/>
                <a:gd name="T15" fmla="*/ 0 60000 65536"/>
                <a:gd name="T16" fmla="*/ 0 60000 65536"/>
                <a:gd name="T17" fmla="*/ 0 60000 65536"/>
                <a:gd name="T18" fmla="*/ 0 60000 65536"/>
                <a:gd name="T19" fmla="*/ 0 60000 65536"/>
                <a:gd name="T20" fmla="*/ 0 60000 65536"/>
                <a:gd name="T21" fmla="*/ 0 w 19"/>
                <a:gd name="T22" fmla="*/ 0 h 38"/>
                <a:gd name="T23" fmla="*/ 19 w 19"/>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8">
                  <a:moveTo>
                    <a:pt x="5" y="38"/>
                  </a:moveTo>
                  <a:lnTo>
                    <a:pt x="15" y="28"/>
                  </a:lnTo>
                  <a:lnTo>
                    <a:pt x="19" y="0"/>
                  </a:lnTo>
                  <a:lnTo>
                    <a:pt x="9" y="26"/>
                  </a:lnTo>
                  <a:lnTo>
                    <a:pt x="0" y="34"/>
                  </a:lnTo>
                  <a:lnTo>
                    <a:pt x="5" y="38"/>
                  </a:lnTo>
                  <a:close/>
                </a:path>
              </a:pathLst>
            </a:custGeom>
            <a:solidFill>
              <a:srgbClr val="EFC83D"/>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01" name="Freeform 64"/>
            <p:cNvSpPr>
              <a:spLocks/>
            </p:cNvSpPr>
            <p:nvPr/>
          </p:nvSpPr>
          <p:spPr bwMode="auto">
            <a:xfrm>
              <a:off x="6246038" y="2836537"/>
              <a:ext cx="603873" cy="592386"/>
            </a:xfrm>
            <a:custGeom>
              <a:avLst/>
              <a:gdLst>
                <a:gd name="T0" fmla="*/ 0 w 457"/>
                <a:gd name="T1" fmla="*/ 229335200 h 503"/>
                <a:gd name="T2" fmla="*/ 95766003 w 457"/>
                <a:gd name="T3" fmla="*/ 1108869572 h 503"/>
                <a:gd name="T4" fmla="*/ 236894887 w 457"/>
                <a:gd name="T5" fmla="*/ 1123990515 h 503"/>
                <a:gd name="T6" fmla="*/ 410786535 w 457"/>
                <a:gd name="T7" fmla="*/ 1224796804 h 503"/>
                <a:gd name="T8" fmla="*/ 534273549 w 457"/>
                <a:gd name="T9" fmla="*/ 1219756490 h 503"/>
                <a:gd name="T10" fmla="*/ 592237961 w 457"/>
                <a:gd name="T11" fmla="*/ 1181954925 h 503"/>
                <a:gd name="T12" fmla="*/ 730845819 w 457"/>
                <a:gd name="T13" fmla="*/ 1267640270 h 503"/>
                <a:gd name="T14" fmla="*/ 811490853 w 457"/>
                <a:gd name="T15" fmla="*/ 1197075868 h 503"/>
                <a:gd name="T16" fmla="*/ 831652112 w 457"/>
                <a:gd name="T17" fmla="*/ 1058466428 h 503"/>
                <a:gd name="T18" fmla="*/ 882055457 w 457"/>
                <a:gd name="T19" fmla="*/ 1086188951 h 503"/>
                <a:gd name="T20" fmla="*/ 912297344 w 457"/>
                <a:gd name="T21" fmla="*/ 970261719 h 503"/>
                <a:gd name="T22" fmla="*/ 1103829300 w 457"/>
                <a:gd name="T23" fmla="*/ 803931144 h 503"/>
                <a:gd name="T24" fmla="*/ 1136592139 w 457"/>
                <a:gd name="T25" fmla="*/ 531754165 h 503"/>
                <a:gd name="T26" fmla="*/ 1111390566 w 457"/>
                <a:gd name="T27" fmla="*/ 473789755 h 503"/>
                <a:gd name="T28" fmla="*/ 1151713083 w 457"/>
                <a:gd name="T29" fmla="*/ 446068819 h 503"/>
                <a:gd name="T30" fmla="*/ 1078627727 w 457"/>
                <a:gd name="T31" fmla="*/ 0 h 503"/>
                <a:gd name="T32" fmla="*/ 882055457 w 457"/>
                <a:gd name="T33" fmla="*/ 100806313 h 503"/>
                <a:gd name="T34" fmla="*/ 783769917 w 457"/>
                <a:gd name="T35" fmla="*/ 206652941 h 503"/>
                <a:gd name="T36" fmla="*/ 710684561 w 457"/>
                <a:gd name="T37" fmla="*/ 211693305 h 503"/>
                <a:gd name="T38" fmla="*/ 602318590 w 457"/>
                <a:gd name="T39" fmla="*/ 269657715 h 503"/>
                <a:gd name="T40" fmla="*/ 347781809 w 457"/>
                <a:gd name="T41" fmla="*/ 183972320 h 503"/>
                <a:gd name="T42" fmla="*/ 0 w 457"/>
                <a:gd name="T43" fmla="*/ 229335200 h 503"/>
                <a:gd name="T44" fmla="*/ 0 w 457"/>
                <a:gd name="T45" fmla="*/ 229335200 h 50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57"/>
                <a:gd name="T70" fmla="*/ 0 h 503"/>
                <a:gd name="T71" fmla="*/ 457 w 457"/>
                <a:gd name="T72" fmla="*/ 503 h 50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57" h="503">
                  <a:moveTo>
                    <a:pt x="0" y="91"/>
                  </a:moveTo>
                  <a:lnTo>
                    <a:pt x="38" y="440"/>
                  </a:lnTo>
                  <a:lnTo>
                    <a:pt x="94" y="446"/>
                  </a:lnTo>
                  <a:lnTo>
                    <a:pt x="163" y="486"/>
                  </a:lnTo>
                  <a:lnTo>
                    <a:pt x="212" y="484"/>
                  </a:lnTo>
                  <a:lnTo>
                    <a:pt x="235" y="469"/>
                  </a:lnTo>
                  <a:lnTo>
                    <a:pt x="290" y="503"/>
                  </a:lnTo>
                  <a:lnTo>
                    <a:pt x="322" y="475"/>
                  </a:lnTo>
                  <a:lnTo>
                    <a:pt x="330" y="420"/>
                  </a:lnTo>
                  <a:lnTo>
                    <a:pt x="350" y="431"/>
                  </a:lnTo>
                  <a:lnTo>
                    <a:pt x="362" y="385"/>
                  </a:lnTo>
                  <a:lnTo>
                    <a:pt x="438" y="319"/>
                  </a:lnTo>
                  <a:lnTo>
                    <a:pt x="451" y="211"/>
                  </a:lnTo>
                  <a:lnTo>
                    <a:pt x="441" y="188"/>
                  </a:lnTo>
                  <a:lnTo>
                    <a:pt x="457" y="177"/>
                  </a:lnTo>
                  <a:lnTo>
                    <a:pt x="428" y="0"/>
                  </a:lnTo>
                  <a:lnTo>
                    <a:pt x="350" y="40"/>
                  </a:lnTo>
                  <a:lnTo>
                    <a:pt x="311" y="82"/>
                  </a:lnTo>
                  <a:lnTo>
                    <a:pt x="282" y="84"/>
                  </a:lnTo>
                  <a:lnTo>
                    <a:pt x="239" y="107"/>
                  </a:lnTo>
                  <a:lnTo>
                    <a:pt x="138" y="73"/>
                  </a:lnTo>
                  <a:lnTo>
                    <a:pt x="0" y="91"/>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02" name="Freeform 65"/>
            <p:cNvSpPr>
              <a:spLocks/>
            </p:cNvSpPr>
            <p:nvPr/>
          </p:nvSpPr>
          <p:spPr bwMode="auto">
            <a:xfrm>
              <a:off x="6631882" y="3034391"/>
              <a:ext cx="643514" cy="555876"/>
            </a:xfrm>
            <a:custGeom>
              <a:avLst/>
              <a:gdLst>
                <a:gd name="T0" fmla="*/ 0 w 487"/>
                <a:gd name="T1" fmla="*/ 821570923 h 472"/>
                <a:gd name="T2" fmla="*/ 42843479 w 487"/>
                <a:gd name="T3" fmla="*/ 985382030 h 472"/>
                <a:gd name="T4" fmla="*/ 199093266 w 487"/>
                <a:gd name="T5" fmla="*/ 1098788238 h 472"/>
                <a:gd name="T6" fmla="*/ 277217397 w 487"/>
                <a:gd name="T7" fmla="*/ 1189513839 h 472"/>
                <a:gd name="T8" fmla="*/ 511592914 w 487"/>
                <a:gd name="T9" fmla="*/ 1093747927 h 472"/>
                <a:gd name="T10" fmla="*/ 614918567 w 487"/>
                <a:gd name="T11" fmla="*/ 1078626993 h 472"/>
                <a:gd name="T12" fmla="*/ 672882977 w 487"/>
                <a:gd name="T13" fmla="*/ 1008062636 h 472"/>
                <a:gd name="T14" fmla="*/ 763608638 w 487"/>
                <a:gd name="T15" fmla="*/ 650200343 h 472"/>
                <a:gd name="T16" fmla="*/ 864415127 w 487"/>
                <a:gd name="T17" fmla="*/ 693043782 h 472"/>
                <a:gd name="T18" fmla="*/ 1055947078 w 487"/>
                <a:gd name="T19" fmla="*/ 304938133 h 472"/>
                <a:gd name="T20" fmla="*/ 1204635562 w 487"/>
                <a:gd name="T21" fmla="*/ 385584699 h 472"/>
                <a:gd name="T22" fmla="*/ 1227317770 w 487"/>
                <a:gd name="T23" fmla="*/ 320059066 h 472"/>
                <a:gd name="T24" fmla="*/ 1121471166 w 487"/>
                <a:gd name="T25" fmla="*/ 234375364 h 472"/>
                <a:gd name="T26" fmla="*/ 1040826134 w 487"/>
                <a:gd name="T27" fmla="*/ 244455986 h 472"/>
                <a:gd name="T28" fmla="*/ 1013103611 w 487"/>
                <a:gd name="T29" fmla="*/ 287297837 h 472"/>
                <a:gd name="T30" fmla="*/ 864415127 w 487"/>
                <a:gd name="T31" fmla="*/ 330141276 h 472"/>
                <a:gd name="T32" fmla="*/ 768648953 w 487"/>
                <a:gd name="T33" fmla="*/ 433466961 h 472"/>
                <a:gd name="T34" fmla="*/ 740926429 w 487"/>
                <a:gd name="T35" fmla="*/ 267136593 h 472"/>
                <a:gd name="T36" fmla="*/ 473789761 w 487"/>
                <a:gd name="T37" fmla="*/ 309978444 h 472"/>
                <a:gd name="T38" fmla="*/ 420867253 w 487"/>
                <a:gd name="T39" fmla="*/ 0 h 472"/>
                <a:gd name="T40" fmla="*/ 380544637 w 487"/>
                <a:gd name="T41" fmla="*/ 27722518 h 472"/>
                <a:gd name="T42" fmla="*/ 405746210 w 487"/>
                <a:gd name="T43" fmla="*/ 85685315 h 472"/>
                <a:gd name="T44" fmla="*/ 372983372 w 487"/>
                <a:gd name="T45" fmla="*/ 357862194 h 472"/>
                <a:gd name="T46" fmla="*/ 181451371 w 487"/>
                <a:gd name="T47" fmla="*/ 524192563 h 472"/>
                <a:gd name="T48" fmla="*/ 151209485 w 487"/>
                <a:gd name="T49" fmla="*/ 640119720 h 472"/>
                <a:gd name="T50" fmla="*/ 100806315 w 487"/>
                <a:gd name="T51" fmla="*/ 612397215 h 472"/>
                <a:gd name="T52" fmla="*/ 80645057 w 487"/>
                <a:gd name="T53" fmla="*/ 751006567 h 472"/>
                <a:gd name="T54" fmla="*/ 0 w 487"/>
                <a:gd name="T55" fmla="*/ 821570923 h 472"/>
                <a:gd name="T56" fmla="*/ 0 w 487"/>
                <a:gd name="T57" fmla="*/ 821570923 h 472"/>
                <a:gd name="T58" fmla="*/ 0 w 487"/>
                <a:gd name="T59" fmla="*/ 821570923 h 47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87"/>
                <a:gd name="T91" fmla="*/ 0 h 472"/>
                <a:gd name="T92" fmla="*/ 487 w 487"/>
                <a:gd name="T93" fmla="*/ 472 h 47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87" h="472">
                  <a:moveTo>
                    <a:pt x="0" y="326"/>
                  </a:moveTo>
                  <a:lnTo>
                    <a:pt x="17" y="391"/>
                  </a:lnTo>
                  <a:lnTo>
                    <a:pt x="79" y="436"/>
                  </a:lnTo>
                  <a:lnTo>
                    <a:pt x="110" y="472"/>
                  </a:lnTo>
                  <a:lnTo>
                    <a:pt x="203" y="434"/>
                  </a:lnTo>
                  <a:lnTo>
                    <a:pt x="244" y="428"/>
                  </a:lnTo>
                  <a:lnTo>
                    <a:pt x="267" y="400"/>
                  </a:lnTo>
                  <a:lnTo>
                    <a:pt x="303" y="258"/>
                  </a:lnTo>
                  <a:lnTo>
                    <a:pt x="343" y="275"/>
                  </a:lnTo>
                  <a:lnTo>
                    <a:pt x="419" y="121"/>
                  </a:lnTo>
                  <a:lnTo>
                    <a:pt x="478" y="153"/>
                  </a:lnTo>
                  <a:lnTo>
                    <a:pt x="487" y="127"/>
                  </a:lnTo>
                  <a:lnTo>
                    <a:pt x="445" y="93"/>
                  </a:lnTo>
                  <a:lnTo>
                    <a:pt x="413" y="97"/>
                  </a:lnTo>
                  <a:lnTo>
                    <a:pt x="402" y="114"/>
                  </a:lnTo>
                  <a:lnTo>
                    <a:pt x="343" y="131"/>
                  </a:lnTo>
                  <a:lnTo>
                    <a:pt x="305" y="172"/>
                  </a:lnTo>
                  <a:lnTo>
                    <a:pt x="294" y="106"/>
                  </a:lnTo>
                  <a:lnTo>
                    <a:pt x="188" y="123"/>
                  </a:lnTo>
                  <a:lnTo>
                    <a:pt x="167" y="0"/>
                  </a:lnTo>
                  <a:lnTo>
                    <a:pt x="151" y="11"/>
                  </a:lnTo>
                  <a:lnTo>
                    <a:pt x="161" y="34"/>
                  </a:lnTo>
                  <a:lnTo>
                    <a:pt x="148" y="142"/>
                  </a:lnTo>
                  <a:lnTo>
                    <a:pt x="72" y="208"/>
                  </a:lnTo>
                  <a:lnTo>
                    <a:pt x="60" y="254"/>
                  </a:lnTo>
                  <a:lnTo>
                    <a:pt x="40" y="243"/>
                  </a:lnTo>
                  <a:lnTo>
                    <a:pt x="32" y="298"/>
                  </a:lnTo>
                  <a:lnTo>
                    <a:pt x="0" y="326"/>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03" name="Freeform 66"/>
            <p:cNvSpPr>
              <a:spLocks/>
            </p:cNvSpPr>
            <p:nvPr/>
          </p:nvSpPr>
          <p:spPr bwMode="auto">
            <a:xfrm>
              <a:off x="7020368" y="3074433"/>
              <a:ext cx="654084" cy="281471"/>
            </a:xfrm>
            <a:custGeom>
              <a:avLst/>
              <a:gdLst>
                <a:gd name="T0" fmla="*/ 0 w 495"/>
                <a:gd name="T1" fmla="*/ 181451492 h 239"/>
                <a:gd name="T2" fmla="*/ 27722536 w 495"/>
                <a:gd name="T3" fmla="*/ 347782031 h 239"/>
                <a:gd name="T4" fmla="*/ 123488548 w 495"/>
                <a:gd name="T5" fmla="*/ 244456309 h 239"/>
                <a:gd name="T6" fmla="*/ 272177080 w 495"/>
                <a:gd name="T7" fmla="*/ 201612764 h 239"/>
                <a:gd name="T8" fmla="*/ 299899604 w 495"/>
                <a:gd name="T9" fmla="*/ 158770856 h 239"/>
                <a:gd name="T10" fmla="*/ 380544635 w 495"/>
                <a:gd name="T11" fmla="*/ 148690220 h 239"/>
                <a:gd name="T12" fmla="*/ 486391338 w 495"/>
                <a:gd name="T13" fmla="*/ 234375673 h 239"/>
                <a:gd name="T14" fmla="*/ 559475104 w 495"/>
                <a:gd name="T15" fmla="*/ 252015992 h 239"/>
                <a:gd name="T16" fmla="*/ 693044231 w 495"/>
                <a:gd name="T17" fmla="*/ 372983620 h 239"/>
                <a:gd name="T18" fmla="*/ 645160450 w 495"/>
                <a:gd name="T19" fmla="*/ 486391665 h 239"/>
                <a:gd name="T20" fmla="*/ 662802344 w 495"/>
                <a:gd name="T21" fmla="*/ 539314209 h 239"/>
                <a:gd name="T22" fmla="*/ 720765167 w 495"/>
                <a:gd name="T23" fmla="*/ 516633572 h 239"/>
                <a:gd name="T24" fmla="*/ 773689262 w 495"/>
                <a:gd name="T25" fmla="*/ 516633572 h 239"/>
                <a:gd name="T26" fmla="*/ 801410198 w 495"/>
                <a:gd name="T27" fmla="*/ 554435162 h 239"/>
                <a:gd name="T28" fmla="*/ 864415121 w 495"/>
                <a:gd name="T29" fmla="*/ 554435162 h 239"/>
                <a:gd name="T30" fmla="*/ 887095743 w 495"/>
                <a:gd name="T31" fmla="*/ 539314209 h 239"/>
                <a:gd name="T32" fmla="*/ 849294178 w 495"/>
                <a:gd name="T33" fmla="*/ 435988487 h 239"/>
                <a:gd name="T34" fmla="*/ 841732912 w 495"/>
                <a:gd name="T35" fmla="*/ 244456309 h 239"/>
                <a:gd name="T36" fmla="*/ 793850520 w 495"/>
                <a:gd name="T37" fmla="*/ 214214402 h 239"/>
                <a:gd name="T38" fmla="*/ 887095743 w 495"/>
                <a:gd name="T39" fmla="*/ 128528949 h 239"/>
                <a:gd name="T40" fmla="*/ 892136057 w 495"/>
                <a:gd name="T41" fmla="*/ 70564475 h 239"/>
                <a:gd name="T42" fmla="*/ 955140782 w 495"/>
                <a:gd name="T43" fmla="*/ 75604793 h 239"/>
                <a:gd name="T44" fmla="*/ 879536065 w 495"/>
                <a:gd name="T45" fmla="*/ 196572446 h 239"/>
                <a:gd name="T46" fmla="*/ 922377944 w 495"/>
                <a:gd name="T47" fmla="*/ 340222348 h 239"/>
                <a:gd name="T48" fmla="*/ 940019838 w 495"/>
                <a:gd name="T49" fmla="*/ 378023938 h 239"/>
                <a:gd name="T50" fmla="*/ 970261725 w 495"/>
                <a:gd name="T51" fmla="*/ 395665845 h 239"/>
                <a:gd name="T52" fmla="*/ 912297315 w 495"/>
                <a:gd name="T53" fmla="*/ 390625527 h 239"/>
                <a:gd name="T54" fmla="*/ 932458573 w 495"/>
                <a:gd name="T55" fmla="*/ 483870713 h 239"/>
                <a:gd name="T56" fmla="*/ 1030745499 w 495"/>
                <a:gd name="T57" fmla="*/ 539314209 h 239"/>
                <a:gd name="T58" fmla="*/ 1055947071 w 495"/>
                <a:gd name="T59" fmla="*/ 554435162 h 239"/>
                <a:gd name="T60" fmla="*/ 1083668007 w 495"/>
                <a:gd name="T61" fmla="*/ 554435162 h 239"/>
                <a:gd name="T62" fmla="*/ 1071068014 w 495"/>
                <a:gd name="T63" fmla="*/ 602318976 h 239"/>
                <a:gd name="T64" fmla="*/ 1194554925 w 495"/>
                <a:gd name="T65" fmla="*/ 539314209 h 239"/>
                <a:gd name="T66" fmla="*/ 1217237134 w 495"/>
                <a:gd name="T67" fmla="*/ 463709441 h 239"/>
                <a:gd name="T68" fmla="*/ 1247479020 w 495"/>
                <a:gd name="T69" fmla="*/ 383064256 h 239"/>
                <a:gd name="T70" fmla="*/ 1071068014 w 495"/>
                <a:gd name="T71" fmla="*/ 420867533 h 239"/>
                <a:gd name="T72" fmla="*/ 955140782 w 495"/>
                <a:gd name="T73" fmla="*/ 0 h 239"/>
                <a:gd name="T74" fmla="*/ 0 w 495"/>
                <a:gd name="T75" fmla="*/ 181451492 h 239"/>
                <a:gd name="T76" fmla="*/ 0 w 495"/>
                <a:gd name="T77" fmla="*/ 181451492 h 239"/>
                <a:gd name="T78" fmla="*/ 0 w 495"/>
                <a:gd name="T79" fmla="*/ 181451492 h 23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95"/>
                <a:gd name="T121" fmla="*/ 0 h 239"/>
                <a:gd name="T122" fmla="*/ 495 w 495"/>
                <a:gd name="T123" fmla="*/ 239 h 23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95" h="239">
                  <a:moveTo>
                    <a:pt x="0" y="72"/>
                  </a:moveTo>
                  <a:lnTo>
                    <a:pt x="11" y="138"/>
                  </a:lnTo>
                  <a:lnTo>
                    <a:pt x="49" y="97"/>
                  </a:lnTo>
                  <a:lnTo>
                    <a:pt x="108" y="80"/>
                  </a:lnTo>
                  <a:lnTo>
                    <a:pt x="119" y="63"/>
                  </a:lnTo>
                  <a:lnTo>
                    <a:pt x="151" y="59"/>
                  </a:lnTo>
                  <a:lnTo>
                    <a:pt x="193" y="93"/>
                  </a:lnTo>
                  <a:lnTo>
                    <a:pt x="222" y="100"/>
                  </a:lnTo>
                  <a:lnTo>
                    <a:pt x="275" y="148"/>
                  </a:lnTo>
                  <a:lnTo>
                    <a:pt x="256" y="193"/>
                  </a:lnTo>
                  <a:lnTo>
                    <a:pt x="263" y="214"/>
                  </a:lnTo>
                  <a:lnTo>
                    <a:pt x="286" y="205"/>
                  </a:lnTo>
                  <a:lnTo>
                    <a:pt x="307" y="205"/>
                  </a:lnTo>
                  <a:lnTo>
                    <a:pt x="318" y="220"/>
                  </a:lnTo>
                  <a:lnTo>
                    <a:pt x="343" y="220"/>
                  </a:lnTo>
                  <a:lnTo>
                    <a:pt x="352" y="214"/>
                  </a:lnTo>
                  <a:lnTo>
                    <a:pt x="337" y="173"/>
                  </a:lnTo>
                  <a:lnTo>
                    <a:pt x="334" y="97"/>
                  </a:lnTo>
                  <a:lnTo>
                    <a:pt x="315" y="85"/>
                  </a:lnTo>
                  <a:lnTo>
                    <a:pt x="352" y="51"/>
                  </a:lnTo>
                  <a:lnTo>
                    <a:pt x="354" y="28"/>
                  </a:lnTo>
                  <a:lnTo>
                    <a:pt x="379" y="30"/>
                  </a:lnTo>
                  <a:lnTo>
                    <a:pt x="349" y="78"/>
                  </a:lnTo>
                  <a:lnTo>
                    <a:pt x="366" y="135"/>
                  </a:lnTo>
                  <a:lnTo>
                    <a:pt x="373" y="150"/>
                  </a:lnTo>
                  <a:lnTo>
                    <a:pt x="385" y="157"/>
                  </a:lnTo>
                  <a:lnTo>
                    <a:pt x="362" y="155"/>
                  </a:lnTo>
                  <a:lnTo>
                    <a:pt x="370" y="192"/>
                  </a:lnTo>
                  <a:lnTo>
                    <a:pt x="409" y="214"/>
                  </a:lnTo>
                  <a:lnTo>
                    <a:pt x="419" y="220"/>
                  </a:lnTo>
                  <a:lnTo>
                    <a:pt x="430" y="220"/>
                  </a:lnTo>
                  <a:lnTo>
                    <a:pt x="425" y="239"/>
                  </a:lnTo>
                  <a:lnTo>
                    <a:pt x="474" y="214"/>
                  </a:lnTo>
                  <a:lnTo>
                    <a:pt x="483" y="184"/>
                  </a:lnTo>
                  <a:lnTo>
                    <a:pt x="495" y="152"/>
                  </a:lnTo>
                  <a:lnTo>
                    <a:pt x="425" y="167"/>
                  </a:lnTo>
                  <a:lnTo>
                    <a:pt x="379" y="0"/>
                  </a:lnTo>
                  <a:lnTo>
                    <a:pt x="0" y="72"/>
                  </a:lnTo>
                  <a:close/>
                </a:path>
              </a:pathLst>
            </a:custGeom>
            <a:solidFill>
              <a:srgbClr val="E24525"/>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04" name="Freeform 67"/>
            <p:cNvSpPr>
              <a:spLocks/>
            </p:cNvSpPr>
            <p:nvPr/>
          </p:nvSpPr>
          <p:spPr bwMode="auto">
            <a:xfrm>
              <a:off x="6520885" y="3176894"/>
              <a:ext cx="1112605" cy="545277"/>
            </a:xfrm>
            <a:custGeom>
              <a:avLst/>
              <a:gdLst>
                <a:gd name="T0" fmla="*/ 196572180 w 842"/>
                <a:gd name="T1" fmla="*/ 1043344100 h 463"/>
                <a:gd name="T2" fmla="*/ 201612491 w 842"/>
                <a:gd name="T3" fmla="*/ 1013102253 h 463"/>
                <a:gd name="T4" fmla="*/ 335181577 w 842"/>
                <a:gd name="T5" fmla="*/ 884573612 h 463"/>
                <a:gd name="T6" fmla="*/ 410786243 w 842"/>
                <a:gd name="T7" fmla="*/ 793847874 h 463"/>
                <a:gd name="T8" fmla="*/ 488910369 w 842"/>
                <a:gd name="T9" fmla="*/ 884573612 h 463"/>
                <a:gd name="T10" fmla="*/ 723285626 w 842"/>
                <a:gd name="T11" fmla="*/ 788807566 h 463"/>
                <a:gd name="T12" fmla="*/ 826611209 w 842"/>
                <a:gd name="T13" fmla="*/ 773686643 h 463"/>
                <a:gd name="T14" fmla="*/ 884575778 w 842"/>
                <a:gd name="T15" fmla="*/ 703122335 h 463"/>
                <a:gd name="T16" fmla="*/ 975301377 w 842"/>
                <a:gd name="T17" fmla="*/ 345260386 h 463"/>
                <a:gd name="T18" fmla="*/ 1076106010 w 842"/>
                <a:gd name="T19" fmla="*/ 388103795 h 463"/>
                <a:gd name="T20" fmla="*/ 1267637829 w 842"/>
                <a:gd name="T21" fmla="*/ 0 h 463"/>
                <a:gd name="T22" fmla="*/ 1416327799 w 842"/>
                <a:gd name="T23" fmla="*/ 80644949 h 463"/>
                <a:gd name="T24" fmla="*/ 1439009992 w 842"/>
                <a:gd name="T25" fmla="*/ 15120929 h 463"/>
                <a:gd name="T26" fmla="*/ 1512093708 w 842"/>
                <a:gd name="T27" fmla="*/ 32761219 h 463"/>
                <a:gd name="T28" fmla="*/ 1645662745 w 842"/>
                <a:gd name="T29" fmla="*/ 153728642 h 463"/>
                <a:gd name="T30" fmla="*/ 1597778996 w 842"/>
                <a:gd name="T31" fmla="*/ 267136410 h 463"/>
                <a:gd name="T32" fmla="*/ 1615420878 w 842"/>
                <a:gd name="T33" fmla="*/ 320058847 h 463"/>
                <a:gd name="T34" fmla="*/ 1673384059 w 842"/>
                <a:gd name="T35" fmla="*/ 297378256 h 463"/>
                <a:gd name="T36" fmla="*/ 1716227496 w 842"/>
                <a:gd name="T37" fmla="*/ 350300694 h 463"/>
                <a:gd name="T38" fmla="*/ 1922880249 w 842"/>
                <a:gd name="T39" fmla="*/ 415824694 h 463"/>
                <a:gd name="T40" fmla="*/ 1731348429 w 842"/>
                <a:gd name="T41" fmla="*/ 405744079 h 463"/>
                <a:gd name="T42" fmla="*/ 1932960871 w 842"/>
                <a:gd name="T43" fmla="*/ 584675897 h 463"/>
                <a:gd name="T44" fmla="*/ 1806953095 w 842"/>
                <a:gd name="T45" fmla="*/ 564514666 h 463"/>
                <a:gd name="T46" fmla="*/ 2061488009 w 842"/>
                <a:gd name="T47" fmla="*/ 725804513 h 463"/>
                <a:gd name="T48" fmla="*/ 2121971741 w 842"/>
                <a:gd name="T49" fmla="*/ 836691482 h 463"/>
                <a:gd name="T50" fmla="*/ 2079129891 w 842"/>
                <a:gd name="T51" fmla="*/ 821570360 h 463"/>
                <a:gd name="T52" fmla="*/ 2071568631 w 842"/>
                <a:gd name="T53" fmla="*/ 851812405 h 463"/>
                <a:gd name="T54" fmla="*/ 1239916912 w 842"/>
                <a:gd name="T55" fmla="*/ 1008061945 h 463"/>
                <a:gd name="T56" fmla="*/ 546873152 w 842"/>
                <a:gd name="T57" fmla="*/ 1093747177 h 463"/>
                <a:gd name="T58" fmla="*/ 0 w 842"/>
                <a:gd name="T59" fmla="*/ 1166830845 h 463"/>
                <a:gd name="T60" fmla="*/ 196572180 w 842"/>
                <a:gd name="T61" fmla="*/ 1043344100 h 463"/>
                <a:gd name="T62" fmla="*/ 196572180 w 842"/>
                <a:gd name="T63" fmla="*/ 1043344100 h 46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2"/>
                <a:gd name="T97" fmla="*/ 0 h 463"/>
                <a:gd name="T98" fmla="*/ 842 w 842"/>
                <a:gd name="T99" fmla="*/ 463 h 46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2" h="463">
                  <a:moveTo>
                    <a:pt x="78" y="414"/>
                  </a:moveTo>
                  <a:lnTo>
                    <a:pt x="80" y="402"/>
                  </a:lnTo>
                  <a:lnTo>
                    <a:pt x="133" y="351"/>
                  </a:lnTo>
                  <a:lnTo>
                    <a:pt x="163" y="315"/>
                  </a:lnTo>
                  <a:lnTo>
                    <a:pt x="194" y="351"/>
                  </a:lnTo>
                  <a:lnTo>
                    <a:pt x="287" y="313"/>
                  </a:lnTo>
                  <a:lnTo>
                    <a:pt x="328" y="307"/>
                  </a:lnTo>
                  <a:lnTo>
                    <a:pt x="351" y="279"/>
                  </a:lnTo>
                  <a:lnTo>
                    <a:pt x="387" y="137"/>
                  </a:lnTo>
                  <a:lnTo>
                    <a:pt x="427" y="154"/>
                  </a:lnTo>
                  <a:lnTo>
                    <a:pt x="503" y="0"/>
                  </a:lnTo>
                  <a:lnTo>
                    <a:pt x="562" y="32"/>
                  </a:lnTo>
                  <a:lnTo>
                    <a:pt x="571" y="6"/>
                  </a:lnTo>
                  <a:lnTo>
                    <a:pt x="600" y="13"/>
                  </a:lnTo>
                  <a:lnTo>
                    <a:pt x="653" y="61"/>
                  </a:lnTo>
                  <a:lnTo>
                    <a:pt x="634" y="106"/>
                  </a:lnTo>
                  <a:lnTo>
                    <a:pt x="641" y="127"/>
                  </a:lnTo>
                  <a:lnTo>
                    <a:pt x="664" y="118"/>
                  </a:lnTo>
                  <a:lnTo>
                    <a:pt x="681" y="139"/>
                  </a:lnTo>
                  <a:lnTo>
                    <a:pt x="763" y="165"/>
                  </a:lnTo>
                  <a:lnTo>
                    <a:pt x="687" y="161"/>
                  </a:lnTo>
                  <a:lnTo>
                    <a:pt x="767" y="232"/>
                  </a:lnTo>
                  <a:lnTo>
                    <a:pt x="717" y="224"/>
                  </a:lnTo>
                  <a:lnTo>
                    <a:pt x="818" y="288"/>
                  </a:lnTo>
                  <a:lnTo>
                    <a:pt x="842" y="332"/>
                  </a:lnTo>
                  <a:lnTo>
                    <a:pt x="825" y="326"/>
                  </a:lnTo>
                  <a:lnTo>
                    <a:pt x="822" y="338"/>
                  </a:lnTo>
                  <a:lnTo>
                    <a:pt x="492" y="400"/>
                  </a:lnTo>
                  <a:lnTo>
                    <a:pt x="217" y="434"/>
                  </a:lnTo>
                  <a:lnTo>
                    <a:pt x="0" y="463"/>
                  </a:lnTo>
                  <a:lnTo>
                    <a:pt x="78" y="414"/>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05" name="Freeform 68"/>
            <p:cNvSpPr>
              <a:spLocks/>
            </p:cNvSpPr>
            <p:nvPr/>
          </p:nvSpPr>
          <p:spPr bwMode="auto">
            <a:xfrm>
              <a:off x="7585920" y="3326463"/>
              <a:ext cx="60783" cy="136614"/>
            </a:xfrm>
            <a:custGeom>
              <a:avLst/>
              <a:gdLst>
                <a:gd name="T0" fmla="*/ 0 w 46"/>
                <a:gd name="T1" fmla="*/ 292338147 h 116"/>
                <a:gd name="T2" fmla="*/ 40322499 w 46"/>
                <a:gd name="T3" fmla="*/ 211693169 h 116"/>
                <a:gd name="T4" fmla="*/ 83165947 w 46"/>
                <a:gd name="T5" fmla="*/ 163810957 h 116"/>
                <a:gd name="T6" fmla="*/ 115927199 w 46"/>
                <a:gd name="T7" fmla="*/ 0 h 116"/>
                <a:gd name="T8" fmla="*/ 47883759 w 46"/>
                <a:gd name="T9" fmla="*/ 37801552 h 116"/>
                <a:gd name="T10" fmla="*/ 0 w 46"/>
                <a:gd name="T11" fmla="*/ 191531874 h 116"/>
                <a:gd name="T12" fmla="*/ 0 w 46"/>
                <a:gd name="T13" fmla="*/ 292338147 h 116"/>
                <a:gd name="T14" fmla="*/ 0 w 46"/>
                <a:gd name="T15" fmla="*/ 292338147 h 116"/>
                <a:gd name="T16" fmla="*/ 0 60000 65536"/>
                <a:gd name="T17" fmla="*/ 0 60000 65536"/>
                <a:gd name="T18" fmla="*/ 0 60000 65536"/>
                <a:gd name="T19" fmla="*/ 0 60000 65536"/>
                <a:gd name="T20" fmla="*/ 0 60000 65536"/>
                <a:gd name="T21" fmla="*/ 0 60000 65536"/>
                <a:gd name="T22" fmla="*/ 0 60000 65536"/>
                <a:gd name="T23" fmla="*/ 0 60000 65536"/>
                <a:gd name="T24" fmla="*/ 0 w 46"/>
                <a:gd name="T25" fmla="*/ 0 h 116"/>
                <a:gd name="T26" fmla="*/ 46 w 46"/>
                <a:gd name="T27" fmla="*/ 116 h 1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6" h="116">
                  <a:moveTo>
                    <a:pt x="0" y="116"/>
                  </a:moveTo>
                  <a:lnTo>
                    <a:pt x="16" y="84"/>
                  </a:lnTo>
                  <a:lnTo>
                    <a:pt x="33" y="65"/>
                  </a:lnTo>
                  <a:lnTo>
                    <a:pt x="46" y="0"/>
                  </a:lnTo>
                  <a:lnTo>
                    <a:pt x="19" y="15"/>
                  </a:lnTo>
                  <a:lnTo>
                    <a:pt x="0" y="76"/>
                  </a:lnTo>
                  <a:lnTo>
                    <a:pt x="0" y="116"/>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06" name="Freeform 69"/>
            <p:cNvSpPr>
              <a:spLocks/>
            </p:cNvSpPr>
            <p:nvPr/>
          </p:nvSpPr>
          <p:spPr bwMode="auto">
            <a:xfrm>
              <a:off x="6458780" y="3574958"/>
              <a:ext cx="1227564" cy="478148"/>
            </a:xfrm>
            <a:custGeom>
              <a:avLst/>
              <a:gdLst>
                <a:gd name="T0" fmla="*/ 0 w 929"/>
                <a:gd name="T1" fmla="*/ 879535457 h 406"/>
                <a:gd name="T2" fmla="*/ 340220194 w 929"/>
                <a:gd name="T3" fmla="*/ 836692020 h 406"/>
                <a:gd name="T4" fmla="*/ 534273002 w 929"/>
                <a:gd name="T5" fmla="*/ 740925913 h 406"/>
                <a:gd name="T6" fmla="*/ 907256101 w 929"/>
                <a:gd name="T7" fmla="*/ 703124375 h 406"/>
                <a:gd name="T8" fmla="*/ 1060984746 w 929"/>
                <a:gd name="T9" fmla="*/ 796369334 h 406"/>
                <a:gd name="T10" fmla="*/ 1305440549 w 929"/>
                <a:gd name="T11" fmla="*/ 763608106 h 406"/>
                <a:gd name="T12" fmla="*/ 1673383537 w 929"/>
                <a:gd name="T13" fmla="*/ 1023183527 h 406"/>
                <a:gd name="T14" fmla="*/ 1817031563 w 929"/>
                <a:gd name="T15" fmla="*/ 987901350 h 406"/>
                <a:gd name="T16" fmla="*/ 2021164890 w 929"/>
                <a:gd name="T17" fmla="*/ 693043753 h 406"/>
                <a:gd name="T18" fmla="*/ 2147483647 w 929"/>
                <a:gd name="T19" fmla="*/ 630039072 h 406"/>
                <a:gd name="T20" fmla="*/ 2147483647 w 929"/>
                <a:gd name="T21" fmla="*/ 544353785 h 406"/>
                <a:gd name="T22" fmla="*/ 2058966417 w 929"/>
                <a:gd name="T23" fmla="*/ 577115012 h 406"/>
                <a:gd name="T24" fmla="*/ 2011084271 w 929"/>
                <a:gd name="T25" fmla="*/ 516631281 h 406"/>
                <a:gd name="T26" fmla="*/ 2121971079 w 929"/>
                <a:gd name="T27" fmla="*/ 486391002 h 406"/>
                <a:gd name="T28" fmla="*/ 2121971079 w 929"/>
                <a:gd name="T29" fmla="*/ 448587876 h 406"/>
                <a:gd name="T30" fmla="*/ 1998482704 w 929"/>
                <a:gd name="T31" fmla="*/ 405745927 h 406"/>
                <a:gd name="T32" fmla="*/ 2147483647 w 929"/>
                <a:gd name="T33" fmla="*/ 347781557 h 406"/>
                <a:gd name="T34" fmla="*/ 2144651678 w 929"/>
                <a:gd name="T35" fmla="*/ 410786238 h 406"/>
                <a:gd name="T36" fmla="*/ 2147483647 w 929"/>
                <a:gd name="T37" fmla="*/ 410786238 h 406"/>
                <a:gd name="T38" fmla="*/ 2147483647 w 929"/>
                <a:gd name="T39" fmla="*/ 304938120 h 406"/>
                <a:gd name="T40" fmla="*/ 2147483647 w 929"/>
                <a:gd name="T41" fmla="*/ 299897809 h 406"/>
                <a:gd name="T42" fmla="*/ 2147483647 w 929"/>
                <a:gd name="T43" fmla="*/ 204133438 h 406"/>
                <a:gd name="T44" fmla="*/ 2147483647 w 929"/>
                <a:gd name="T45" fmla="*/ 299897809 h 406"/>
                <a:gd name="T46" fmla="*/ 2147483647 w 929"/>
                <a:gd name="T47" fmla="*/ 90725623 h 406"/>
                <a:gd name="T48" fmla="*/ 2147483647 w 929"/>
                <a:gd name="T49" fmla="*/ 80645001 h 406"/>
                <a:gd name="T50" fmla="*/ 2147483647 w 929"/>
                <a:gd name="T51" fmla="*/ 138607808 h 406"/>
                <a:gd name="T52" fmla="*/ 2147483647 w 929"/>
                <a:gd name="T53" fmla="*/ 42843450 h 406"/>
                <a:gd name="T54" fmla="*/ 2147483647 w 929"/>
                <a:gd name="T55" fmla="*/ 0 h 406"/>
                <a:gd name="T56" fmla="*/ 1358363004 w 929"/>
                <a:gd name="T57" fmla="*/ 156249690 h 406"/>
                <a:gd name="T58" fmla="*/ 665321048 w 929"/>
                <a:gd name="T59" fmla="*/ 241935026 h 406"/>
                <a:gd name="T60" fmla="*/ 569555168 w 929"/>
                <a:gd name="T61" fmla="*/ 428426632 h 406"/>
                <a:gd name="T62" fmla="*/ 420865245 w 929"/>
                <a:gd name="T63" fmla="*/ 463708809 h 406"/>
                <a:gd name="T64" fmla="*/ 347781452 w 929"/>
                <a:gd name="T65" fmla="*/ 559474718 h 406"/>
                <a:gd name="T66" fmla="*/ 80644976 w 929"/>
                <a:gd name="T67" fmla="*/ 710684047 h 406"/>
                <a:gd name="T68" fmla="*/ 65524048 w 929"/>
                <a:gd name="T69" fmla="*/ 768648417 h 406"/>
                <a:gd name="T70" fmla="*/ 0 w 929"/>
                <a:gd name="T71" fmla="*/ 801409645 h 406"/>
                <a:gd name="T72" fmla="*/ 0 w 929"/>
                <a:gd name="T73" fmla="*/ 879535457 h 406"/>
                <a:gd name="T74" fmla="*/ 0 w 929"/>
                <a:gd name="T75" fmla="*/ 879535457 h 40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29"/>
                <a:gd name="T115" fmla="*/ 0 h 406"/>
                <a:gd name="T116" fmla="*/ 929 w 929"/>
                <a:gd name="T117" fmla="*/ 406 h 40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29" h="406">
                  <a:moveTo>
                    <a:pt x="0" y="349"/>
                  </a:moveTo>
                  <a:lnTo>
                    <a:pt x="135" y="332"/>
                  </a:lnTo>
                  <a:lnTo>
                    <a:pt x="212" y="294"/>
                  </a:lnTo>
                  <a:lnTo>
                    <a:pt x="360" y="279"/>
                  </a:lnTo>
                  <a:lnTo>
                    <a:pt x="421" y="316"/>
                  </a:lnTo>
                  <a:lnTo>
                    <a:pt x="518" y="303"/>
                  </a:lnTo>
                  <a:lnTo>
                    <a:pt x="664" y="406"/>
                  </a:lnTo>
                  <a:lnTo>
                    <a:pt x="721" y="392"/>
                  </a:lnTo>
                  <a:lnTo>
                    <a:pt x="802" y="275"/>
                  </a:lnTo>
                  <a:lnTo>
                    <a:pt x="869" y="250"/>
                  </a:lnTo>
                  <a:lnTo>
                    <a:pt x="889" y="216"/>
                  </a:lnTo>
                  <a:lnTo>
                    <a:pt x="817" y="229"/>
                  </a:lnTo>
                  <a:lnTo>
                    <a:pt x="798" y="205"/>
                  </a:lnTo>
                  <a:lnTo>
                    <a:pt x="842" y="193"/>
                  </a:lnTo>
                  <a:lnTo>
                    <a:pt x="842" y="178"/>
                  </a:lnTo>
                  <a:lnTo>
                    <a:pt x="793" y="161"/>
                  </a:lnTo>
                  <a:lnTo>
                    <a:pt x="855" y="138"/>
                  </a:lnTo>
                  <a:lnTo>
                    <a:pt x="851" y="163"/>
                  </a:lnTo>
                  <a:lnTo>
                    <a:pt x="891" y="163"/>
                  </a:lnTo>
                  <a:lnTo>
                    <a:pt x="914" y="121"/>
                  </a:lnTo>
                  <a:lnTo>
                    <a:pt x="929" y="119"/>
                  </a:lnTo>
                  <a:lnTo>
                    <a:pt x="920" y="81"/>
                  </a:lnTo>
                  <a:lnTo>
                    <a:pt x="891" y="119"/>
                  </a:lnTo>
                  <a:lnTo>
                    <a:pt x="863" y="36"/>
                  </a:lnTo>
                  <a:lnTo>
                    <a:pt x="882" y="32"/>
                  </a:lnTo>
                  <a:lnTo>
                    <a:pt x="908" y="55"/>
                  </a:lnTo>
                  <a:lnTo>
                    <a:pt x="889" y="17"/>
                  </a:lnTo>
                  <a:lnTo>
                    <a:pt x="869" y="0"/>
                  </a:lnTo>
                  <a:lnTo>
                    <a:pt x="539" y="62"/>
                  </a:lnTo>
                  <a:lnTo>
                    <a:pt x="264" y="96"/>
                  </a:lnTo>
                  <a:lnTo>
                    <a:pt x="226" y="170"/>
                  </a:lnTo>
                  <a:lnTo>
                    <a:pt x="167" y="184"/>
                  </a:lnTo>
                  <a:lnTo>
                    <a:pt x="138" y="222"/>
                  </a:lnTo>
                  <a:lnTo>
                    <a:pt x="32" y="282"/>
                  </a:lnTo>
                  <a:lnTo>
                    <a:pt x="26" y="305"/>
                  </a:lnTo>
                  <a:lnTo>
                    <a:pt x="0" y="318"/>
                  </a:lnTo>
                  <a:lnTo>
                    <a:pt x="0" y="349"/>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07" name="Freeform 70"/>
            <p:cNvSpPr>
              <a:spLocks/>
            </p:cNvSpPr>
            <p:nvPr/>
          </p:nvSpPr>
          <p:spPr bwMode="auto">
            <a:xfrm>
              <a:off x="6604132" y="3903539"/>
              <a:ext cx="732047" cy="484037"/>
            </a:xfrm>
            <a:custGeom>
              <a:avLst/>
              <a:gdLst>
                <a:gd name="T0" fmla="*/ 63003110 w 554"/>
                <a:gd name="T1" fmla="*/ 133569187 h 411"/>
                <a:gd name="T2" fmla="*/ 257055923 w 554"/>
                <a:gd name="T3" fmla="*/ 37803168 h 411"/>
                <a:gd name="T4" fmla="*/ 630038983 w 554"/>
                <a:gd name="T5" fmla="*/ 0 h 411"/>
                <a:gd name="T6" fmla="*/ 783767653 w 554"/>
                <a:gd name="T7" fmla="*/ 93246644 h 411"/>
                <a:gd name="T8" fmla="*/ 1028223694 w 554"/>
                <a:gd name="T9" fmla="*/ 60483803 h 411"/>
                <a:gd name="T10" fmla="*/ 1396166344 w 554"/>
                <a:gd name="T11" fmla="*/ 320060887 h 411"/>
                <a:gd name="T12" fmla="*/ 1232355466 w 554"/>
                <a:gd name="T13" fmla="*/ 514112315 h 411"/>
                <a:gd name="T14" fmla="*/ 1242436087 w 554"/>
                <a:gd name="T15" fmla="*/ 602318619 h 411"/>
                <a:gd name="T16" fmla="*/ 965219022 w 554"/>
                <a:gd name="T17" fmla="*/ 854334560 h 411"/>
                <a:gd name="T18" fmla="*/ 917336868 w 554"/>
                <a:gd name="T19" fmla="*/ 864415190 h 411"/>
                <a:gd name="T20" fmla="*/ 897175627 w 554"/>
                <a:gd name="T21" fmla="*/ 940019913 h 411"/>
                <a:gd name="T22" fmla="*/ 836691903 w 554"/>
                <a:gd name="T23" fmla="*/ 897176443 h 411"/>
                <a:gd name="T24" fmla="*/ 889614367 w 554"/>
                <a:gd name="T25" fmla="*/ 970261802 h 411"/>
                <a:gd name="T26" fmla="*/ 836691903 w 554"/>
                <a:gd name="T27" fmla="*/ 1035785895 h 411"/>
                <a:gd name="T28" fmla="*/ 788807963 w 554"/>
                <a:gd name="T29" fmla="*/ 1025705266 h 411"/>
                <a:gd name="T30" fmla="*/ 597276173 w 554"/>
                <a:gd name="T31" fmla="*/ 730845854 h 411"/>
                <a:gd name="T32" fmla="*/ 181451220 w 554"/>
                <a:gd name="T33" fmla="*/ 357862455 h 411"/>
                <a:gd name="T34" fmla="*/ 0 w 554"/>
                <a:gd name="T35" fmla="*/ 241935213 h 411"/>
                <a:gd name="T36" fmla="*/ 63003110 w 554"/>
                <a:gd name="T37" fmla="*/ 133569187 h 411"/>
                <a:gd name="T38" fmla="*/ 63003110 w 554"/>
                <a:gd name="T39" fmla="*/ 133569187 h 4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54"/>
                <a:gd name="T61" fmla="*/ 0 h 411"/>
                <a:gd name="T62" fmla="*/ 554 w 554"/>
                <a:gd name="T63" fmla="*/ 411 h 41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54" h="411">
                  <a:moveTo>
                    <a:pt x="25" y="53"/>
                  </a:moveTo>
                  <a:lnTo>
                    <a:pt x="102" y="15"/>
                  </a:lnTo>
                  <a:lnTo>
                    <a:pt x="250" y="0"/>
                  </a:lnTo>
                  <a:lnTo>
                    <a:pt x="311" y="37"/>
                  </a:lnTo>
                  <a:lnTo>
                    <a:pt x="408" y="24"/>
                  </a:lnTo>
                  <a:lnTo>
                    <a:pt x="554" y="127"/>
                  </a:lnTo>
                  <a:lnTo>
                    <a:pt x="489" y="204"/>
                  </a:lnTo>
                  <a:lnTo>
                    <a:pt x="493" y="239"/>
                  </a:lnTo>
                  <a:lnTo>
                    <a:pt x="383" y="339"/>
                  </a:lnTo>
                  <a:lnTo>
                    <a:pt x="364" y="343"/>
                  </a:lnTo>
                  <a:lnTo>
                    <a:pt x="356" y="373"/>
                  </a:lnTo>
                  <a:lnTo>
                    <a:pt x="332" y="356"/>
                  </a:lnTo>
                  <a:lnTo>
                    <a:pt x="353" y="385"/>
                  </a:lnTo>
                  <a:lnTo>
                    <a:pt x="332" y="411"/>
                  </a:lnTo>
                  <a:lnTo>
                    <a:pt x="313" y="407"/>
                  </a:lnTo>
                  <a:lnTo>
                    <a:pt x="237" y="290"/>
                  </a:lnTo>
                  <a:lnTo>
                    <a:pt x="72" y="142"/>
                  </a:lnTo>
                  <a:lnTo>
                    <a:pt x="0" y="96"/>
                  </a:lnTo>
                  <a:lnTo>
                    <a:pt x="25" y="53"/>
                  </a:lnTo>
                  <a:close/>
                </a:path>
              </a:pathLst>
            </a:custGeom>
            <a:solidFill>
              <a:srgbClr val="127B9B"/>
            </a:solidFill>
            <a:ln w="9525" cap="flat" cmpd="sng">
              <a:solidFill>
                <a:schemeClr val="tx1"/>
              </a:solidFill>
              <a:prstDash val="solid"/>
              <a:round/>
              <a:headEnd type="none" w="med" len="med"/>
              <a:tailEnd type="none" w="med" len="med"/>
            </a:ln>
          </p:spPr>
          <p:txBody>
            <a:bodyPr wrap="none"/>
            <a:lstStyle/>
            <a:p>
              <a:pPr fontAlgn="base">
                <a:spcBef>
                  <a:spcPct val="0"/>
                </a:spcBef>
                <a:spcAft>
                  <a:spcPct val="0"/>
                </a:spcAft>
              </a:pPr>
              <a:endParaRPr lang="en-US" sz="900" dirty="0">
                <a:solidFill>
                  <a:srgbClr val="FFFFFF"/>
                </a:solidFill>
              </a:endParaRPr>
            </a:p>
          </p:txBody>
        </p:sp>
        <p:sp>
          <p:nvSpPr>
            <p:cNvPr id="508" name="Freeform 71"/>
            <p:cNvSpPr>
              <a:spLocks/>
            </p:cNvSpPr>
            <p:nvPr/>
          </p:nvSpPr>
          <p:spPr bwMode="auto">
            <a:xfrm>
              <a:off x="7521173" y="3054413"/>
              <a:ext cx="153280" cy="216697"/>
            </a:xfrm>
            <a:custGeom>
              <a:avLst/>
              <a:gdLst>
                <a:gd name="T0" fmla="*/ 0 w 116"/>
                <a:gd name="T1" fmla="*/ 42843448 h 184"/>
                <a:gd name="T2" fmla="*/ 42843451 w 116"/>
                <a:gd name="T3" fmla="*/ 0 h 184"/>
                <a:gd name="T4" fmla="*/ 95765937 w 116"/>
                <a:gd name="T5" fmla="*/ 0 h 184"/>
                <a:gd name="T6" fmla="*/ 75604692 w 116"/>
                <a:gd name="T7" fmla="*/ 47883759 h 184"/>
                <a:gd name="T8" fmla="*/ 63004708 w 116"/>
                <a:gd name="T9" fmla="*/ 63003116 h 184"/>
                <a:gd name="T10" fmla="*/ 75604692 w 116"/>
                <a:gd name="T11" fmla="*/ 113407837 h 184"/>
                <a:gd name="T12" fmla="*/ 143649712 w 116"/>
                <a:gd name="T13" fmla="*/ 186491550 h 184"/>
                <a:gd name="T14" fmla="*/ 158769058 w 116"/>
                <a:gd name="T15" fmla="*/ 244454381 h 184"/>
                <a:gd name="T16" fmla="*/ 214214118 w 116"/>
                <a:gd name="T17" fmla="*/ 304938111 h 184"/>
                <a:gd name="T18" fmla="*/ 257055969 w 116"/>
                <a:gd name="T19" fmla="*/ 320059043 h 184"/>
                <a:gd name="T20" fmla="*/ 277217214 w 116"/>
                <a:gd name="T21" fmla="*/ 362902479 h 184"/>
                <a:gd name="T22" fmla="*/ 239415674 w 116"/>
                <a:gd name="T23" fmla="*/ 395665293 h 184"/>
                <a:gd name="T24" fmla="*/ 282257525 w 116"/>
                <a:gd name="T25" fmla="*/ 390624982 h 184"/>
                <a:gd name="T26" fmla="*/ 292338147 w 116"/>
                <a:gd name="T27" fmla="*/ 425907257 h 184"/>
                <a:gd name="T28" fmla="*/ 115927207 w 116"/>
                <a:gd name="T29" fmla="*/ 463708795 h 184"/>
                <a:gd name="T30" fmla="*/ 0 w 116"/>
                <a:gd name="T31" fmla="*/ 42843448 h 184"/>
                <a:gd name="T32" fmla="*/ 0 w 116"/>
                <a:gd name="T33" fmla="*/ 42843448 h 1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6"/>
                <a:gd name="T52" fmla="*/ 0 h 184"/>
                <a:gd name="T53" fmla="*/ 116 w 116"/>
                <a:gd name="T54" fmla="*/ 184 h 18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6" h="184">
                  <a:moveTo>
                    <a:pt x="0" y="17"/>
                  </a:moveTo>
                  <a:lnTo>
                    <a:pt x="17" y="0"/>
                  </a:lnTo>
                  <a:lnTo>
                    <a:pt x="38" y="0"/>
                  </a:lnTo>
                  <a:lnTo>
                    <a:pt x="30" y="19"/>
                  </a:lnTo>
                  <a:lnTo>
                    <a:pt x="25" y="25"/>
                  </a:lnTo>
                  <a:lnTo>
                    <a:pt x="30" y="45"/>
                  </a:lnTo>
                  <a:lnTo>
                    <a:pt x="57" y="74"/>
                  </a:lnTo>
                  <a:lnTo>
                    <a:pt x="63" y="97"/>
                  </a:lnTo>
                  <a:lnTo>
                    <a:pt x="85" y="121"/>
                  </a:lnTo>
                  <a:lnTo>
                    <a:pt x="102" y="127"/>
                  </a:lnTo>
                  <a:lnTo>
                    <a:pt x="110" y="144"/>
                  </a:lnTo>
                  <a:lnTo>
                    <a:pt x="95" y="157"/>
                  </a:lnTo>
                  <a:lnTo>
                    <a:pt x="112" y="155"/>
                  </a:lnTo>
                  <a:lnTo>
                    <a:pt x="116" y="169"/>
                  </a:lnTo>
                  <a:lnTo>
                    <a:pt x="46" y="184"/>
                  </a:lnTo>
                  <a:lnTo>
                    <a:pt x="0" y="17"/>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09" name="Freeform 72"/>
            <p:cNvSpPr>
              <a:spLocks/>
            </p:cNvSpPr>
            <p:nvPr/>
          </p:nvSpPr>
          <p:spPr bwMode="auto">
            <a:xfrm>
              <a:off x="6816875" y="2712879"/>
              <a:ext cx="835114" cy="466371"/>
            </a:xfrm>
            <a:custGeom>
              <a:avLst/>
              <a:gdLst>
                <a:gd name="T0" fmla="*/ 125214690 w 634"/>
                <a:gd name="T1" fmla="*/ 997981964 h 396"/>
                <a:gd name="T2" fmla="*/ 390668194 w 634"/>
                <a:gd name="T3" fmla="*/ 955140115 h 396"/>
                <a:gd name="T4" fmla="*/ 1339789925 w 634"/>
                <a:gd name="T5" fmla="*/ 773688722 h 396"/>
                <a:gd name="T6" fmla="*/ 1382363694 w 634"/>
                <a:gd name="T7" fmla="*/ 730845286 h 396"/>
                <a:gd name="T8" fmla="*/ 1434953052 w 634"/>
                <a:gd name="T9" fmla="*/ 730845286 h 396"/>
                <a:gd name="T10" fmla="*/ 1497559581 w 634"/>
                <a:gd name="T11" fmla="*/ 688003436 h 396"/>
                <a:gd name="T12" fmla="*/ 1587714122 w 634"/>
                <a:gd name="T13" fmla="*/ 572074697 h 396"/>
                <a:gd name="T14" fmla="*/ 1429944466 w 634"/>
                <a:gd name="T15" fmla="*/ 448587873 h 396"/>
                <a:gd name="T16" fmla="*/ 1424935881 w 634"/>
                <a:gd name="T17" fmla="*/ 332660622 h 396"/>
                <a:gd name="T18" fmla="*/ 1497559581 w 634"/>
                <a:gd name="T19" fmla="*/ 171370622 h 396"/>
                <a:gd name="T20" fmla="*/ 1392380865 w 634"/>
                <a:gd name="T21" fmla="*/ 118448151 h 396"/>
                <a:gd name="T22" fmla="*/ 1277183396 w 634"/>
                <a:gd name="T23" fmla="*/ 0 h 396"/>
                <a:gd name="T24" fmla="*/ 222881367 w 634"/>
                <a:gd name="T25" fmla="*/ 194052815 h 396"/>
                <a:gd name="T26" fmla="*/ 170290378 w 634"/>
                <a:gd name="T27" fmla="*/ 118448151 h 396"/>
                <a:gd name="T28" fmla="*/ 0 w 634"/>
                <a:gd name="T29" fmla="*/ 241935025 h 396"/>
                <a:gd name="T30" fmla="*/ 125214690 w 634"/>
                <a:gd name="T31" fmla="*/ 997981964 h 396"/>
                <a:gd name="T32" fmla="*/ 125214690 w 634"/>
                <a:gd name="T33" fmla="*/ 997981964 h 39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4"/>
                <a:gd name="T52" fmla="*/ 0 h 396"/>
                <a:gd name="T53" fmla="*/ 634 w 634"/>
                <a:gd name="T54" fmla="*/ 396 h 39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4" h="396">
                  <a:moveTo>
                    <a:pt x="50" y="396"/>
                  </a:moveTo>
                  <a:lnTo>
                    <a:pt x="156" y="379"/>
                  </a:lnTo>
                  <a:lnTo>
                    <a:pt x="535" y="307"/>
                  </a:lnTo>
                  <a:lnTo>
                    <a:pt x="552" y="290"/>
                  </a:lnTo>
                  <a:lnTo>
                    <a:pt x="573" y="290"/>
                  </a:lnTo>
                  <a:lnTo>
                    <a:pt x="598" y="273"/>
                  </a:lnTo>
                  <a:lnTo>
                    <a:pt x="634" y="227"/>
                  </a:lnTo>
                  <a:lnTo>
                    <a:pt x="571" y="178"/>
                  </a:lnTo>
                  <a:lnTo>
                    <a:pt x="569" y="132"/>
                  </a:lnTo>
                  <a:lnTo>
                    <a:pt x="598" y="68"/>
                  </a:lnTo>
                  <a:lnTo>
                    <a:pt x="556" y="47"/>
                  </a:lnTo>
                  <a:lnTo>
                    <a:pt x="510" y="0"/>
                  </a:lnTo>
                  <a:lnTo>
                    <a:pt x="89" y="77"/>
                  </a:lnTo>
                  <a:lnTo>
                    <a:pt x="68" y="47"/>
                  </a:lnTo>
                  <a:lnTo>
                    <a:pt x="0" y="96"/>
                  </a:lnTo>
                  <a:lnTo>
                    <a:pt x="50" y="396"/>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10" name="Freeform 73"/>
            <p:cNvSpPr>
              <a:spLocks/>
            </p:cNvSpPr>
            <p:nvPr/>
          </p:nvSpPr>
          <p:spPr bwMode="auto">
            <a:xfrm>
              <a:off x="7560813" y="2792963"/>
              <a:ext cx="181029" cy="381576"/>
            </a:xfrm>
            <a:custGeom>
              <a:avLst/>
              <a:gdLst>
                <a:gd name="T0" fmla="*/ 20161201 w 137"/>
                <a:gd name="T1" fmla="*/ 559474675 h 324"/>
                <a:gd name="T2" fmla="*/ 83164159 w 137"/>
                <a:gd name="T3" fmla="*/ 516631241 h 324"/>
                <a:gd name="T4" fmla="*/ 173889560 w 137"/>
                <a:gd name="T5" fmla="*/ 400705586 h 324"/>
                <a:gd name="T6" fmla="*/ 15120902 w 137"/>
                <a:gd name="T7" fmla="*/ 277217182 h 324"/>
                <a:gd name="T8" fmla="*/ 10080600 w 137"/>
                <a:gd name="T9" fmla="*/ 161289989 h 324"/>
                <a:gd name="T10" fmla="*/ 83164159 w 137"/>
                <a:gd name="T11" fmla="*/ 0 h 324"/>
                <a:gd name="T12" fmla="*/ 317537328 w 137"/>
                <a:gd name="T13" fmla="*/ 80644994 h 324"/>
                <a:gd name="T14" fmla="*/ 320058271 w 137"/>
                <a:gd name="T15" fmla="*/ 110886883 h 324"/>
                <a:gd name="T16" fmla="*/ 292337422 w 137"/>
                <a:gd name="T17" fmla="*/ 201612474 h 324"/>
                <a:gd name="T18" fmla="*/ 269655284 w 137"/>
                <a:gd name="T19" fmla="*/ 219252817 h 324"/>
                <a:gd name="T20" fmla="*/ 264614985 w 137"/>
                <a:gd name="T21" fmla="*/ 267136561 h 324"/>
                <a:gd name="T22" fmla="*/ 287297123 w 137"/>
                <a:gd name="T23" fmla="*/ 282257493 h 324"/>
                <a:gd name="T24" fmla="*/ 345259764 w 137"/>
                <a:gd name="T25" fmla="*/ 267136561 h 324"/>
                <a:gd name="T26" fmla="*/ 345259764 w 137"/>
                <a:gd name="T27" fmla="*/ 405745896 h 324"/>
                <a:gd name="T28" fmla="*/ 345259764 w 137"/>
                <a:gd name="T29" fmla="*/ 491429688 h 324"/>
                <a:gd name="T30" fmla="*/ 345259764 w 137"/>
                <a:gd name="T31" fmla="*/ 539313433 h 324"/>
                <a:gd name="T32" fmla="*/ 325098569 w 137"/>
                <a:gd name="T33" fmla="*/ 582155279 h 324"/>
                <a:gd name="T34" fmla="*/ 302418019 w 137"/>
                <a:gd name="T35" fmla="*/ 587195590 h 324"/>
                <a:gd name="T36" fmla="*/ 312498617 w 137"/>
                <a:gd name="T37" fmla="*/ 624998713 h 324"/>
                <a:gd name="T38" fmla="*/ 226813539 w 137"/>
                <a:gd name="T39" fmla="*/ 816530516 h 324"/>
                <a:gd name="T40" fmla="*/ 206652295 w 137"/>
                <a:gd name="T41" fmla="*/ 816530516 h 324"/>
                <a:gd name="T42" fmla="*/ 196571698 w 137"/>
                <a:gd name="T43" fmla="*/ 745966167 h 324"/>
                <a:gd name="T44" fmla="*/ 138607469 w 137"/>
                <a:gd name="T45" fmla="*/ 745966167 h 324"/>
                <a:gd name="T46" fmla="*/ 20161201 w 137"/>
                <a:gd name="T47" fmla="*/ 670361508 h 324"/>
                <a:gd name="T48" fmla="*/ 0 w 137"/>
                <a:gd name="T49" fmla="*/ 607356832 h 324"/>
                <a:gd name="T50" fmla="*/ 20161201 w 137"/>
                <a:gd name="T51" fmla="*/ 559474675 h 324"/>
                <a:gd name="T52" fmla="*/ 20161201 w 137"/>
                <a:gd name="T53" fmla="*/ 559474675 h 32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
                <a:gd name="T82" fmla="*/ 0 h 324"/>
                <a:gd name="T83" fmla="*/ 137 w 137"/>
                <a:gd name="T84" fmla="*/ 324 h 32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 h="324">
                  <a:moveTo>
                    <a:pt x="8" y="222"/>
                  </a:moveTo>
                  <a:lnTo>
                    <a:pt x="33" y="205"/>
                  </a:lnTo>
                  <a:lnTo>
                    <a:pt x="69" y="159"/>
                  </a:lnTo>
                  <a:lnTo>
                    <a:pt x="6" y="110"/>
                  </a:lnTo>
                  <a:lnTo>
                    <a:pt x="4" y="64"/>
                  </a:lnTo>
                  <a:lnTo>
                    <a:pt x="33" y="0"/>
                  </a:lnTo>
                  <a:lnTo>
                    <a:pt x="126" y="32"/>
                  </a:lnTo>
                  <a:lnTo>
                    <a:pt x="127" y="44"/>
                  </a:lnTo>
                  <a:lnTo>
                    <a:pt x="116" y="80"/>
                  </a:lnTo>
                  <a:lnTo>
                    <a:pt x="107" y="87"/>
                  </a:lnTo>
                  <a:lnTo>
                    <a:pt x="105" y="106"/>
                  </a:lnTo>
                  <a:lnTo>
                    <a:pt x="114" y="112"/>
                  </a:lnTo>
                  <a:lnTo>
                    <a:pt x="137" y="106"/>
                  </a:lnTo>
                  <a:lnTo>
                    <a:pt x="137" y="161"/>
                  </a:lnTo>
                  <a:lnTo>
                    <a:pt x="137" y="195"/>
                  </a:lnTo>
                  <a:lnTo>
                    <a:pt x="137" y="214"/>
                  </a:lnTo>
                  <a:lnTo>
                    <a:pt x="129" y="231"/>
                  </a:lnTo>
                  <a:lnTo>
                    <a:pt x="120" y="233"/>
                  </a:lnTo>
                  <a:lnTo>
                    <a:pt x="124" y="248"/>
                  </a:lnTo>
                  <a:lnTo>
                    <a:pt x="90" y="324"/>
                  </a:lnTo>
                  <a:lnTo>
                    <a:pt x="82" y="324"/>
                  </a:lnTo>
                  <a:lnTo>
                    <a:pt x="78" y="296"/>
                  </a:lnTo>
                  <a:lnTo>
                    <a:pt x="55" y="296"/>
                  </a:lnTo>
                  <a:lnTo>
                    <a:pt x="8" y="266"/>
                  </a:lnTo>
                  <a:lnTo>
                    <a:pt x="0" y="241"/>
                  </a:lnTo>
                  <a:lnTo>
                    <a:pt x="8" y="222"/>
                  </a:lnTo>
                  <a:close/>
                </a:path>
              </a:pathLst>
            </a:custGeom>
            <a:solidFill>
              <a:srgbClr val="E24525"/>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11" name="Freeform 74"/>
            <p:cNvSpPr>
              <a:spLocks/>
            </p:cNvSpPr>
            <p:nvPr/>
          </p:nvSpPr>
          <p:spPr bwMode="auto">
            <a:xfrm>
              <a:off x="6904086" y="2197043"/>
              <a:ext cx="854935" cy="663048"/>
            </a:xfrm>
            <a:custGeom>
              <a:avLst/>
              <a:gdLst>
                <a:gd name="T0" fmla="*/ 52924106 w 647"/>
                <a:gd name="T1" fmla="*/ 1297878783 h 563"/>
                <a:gd name="T2" fmla="*/ 1113909581 w 647"/>
                <a:gd name="T3" fmla="*/ 1103827738 h 563"/>
                <a:gd name="T4" fmla="*/ 1229836781 w 647"/>
                <a:gd name="T5" fmla="*/ 1222274171 h 563"/>
                <a:gd name="T6" fmla="*/ 1335683356 w 647"/>
                <a:gd name="T7" fmla="*/ 1275196606 h 563"/>
                <a:gd name="T8" fmla="*/ 1570058706 w 647"/>
                <a:gd name="T9" fmla="*/ 1355843113 h 563"/>
                <a:gd name="T10" fmla="*/ 1587699008 w 647"/>
                <a:gd name="T11" fmla="*/ 1418846163 h 563"/>
                <a:gd name="T12" fmla="*/ 1625502150 w 647"/>
                <a:gd name="T13" fmla="*/ 1333160935 h 563"/>
                <a:gd name="T14" fmla="*/ 1630542463 w 647"/>
                <a:gd name="T15" fmla="*/ 1212193556 h 563"/>
                <a:gd name="T16" fmla="*/ 1587699008 w 647"/>
                <a:gd name="T17" fmla="*/ 982860358 h 563"/>
                <a:gd name="T18" fmla="*/ 1587699008 w 647"/>
                <a:gd name="T19" fmla="*/ 745965708 h 563"/>
                <a:gd name="T20" fmla="*/ 1474292758 w 647"/>
                <a:gd name="T21" fmla="*/ 395663444 h 563"/>
                <a:gd name="T22" fmla="*/ 1454131506 w 647"/>
                <a:gd name="T23" fmla="*/ 241934859 h 563"/>
                <a:gd name="T24" fmla="*/ 1383567123 w 647"/>
                <a:gd name="T25" fmla="*/ 0 h 563"/>
                <a:gd name="T26" fmla="*/ 1038304886 w 647"/>
                <a:gd name="T27" fmla="*/ 80644945 h 563"/>
                <a:gd name="T28" fmla="*/ 846772990 w 647"/>
                <a:gd name="T29" fmla="*/ 282257319 h 563"/>
                <a:gd name="T30" fmla="*/ 836692363 w 647"/>
                <a:gd name="T31" fmla="*/ 332660394 h 563"/>
                <a:gd name="T32" fmla="*/ 728326228 w 647"/>
                <a:gd name="T33" fmla="*/ 453627873 h 563"/>
                <a:gd name="T34" fmla="*/ 756047156 w 647"/>
                <a:gd name="T35" fmla="*/ 496469693 h 563"/>
                <a:gd name="T36" fmla="*/ 781248721 w 647"/>
                <a:gd name="T37" fmla="*/ 529232485 h 563"/>
                <a:gd name="T38" fmla="*/ 761087469 w 647"/>
                <a:gd name="T39" fmla="*/ 539313100 h 563"/>
                <a:gd name="T40" fmla="*/ 793850298 w 647"/>
                <a:gd name="T41" fmla="*/ 587195228 h 563"/>
                <a:gd name="T42" fmla="*/ 798890611 w 647"/>
                <a:gd name="T43" fmla="*/ 630038635 h 563"/>
                <a:gd name="T44" fmla="*/ 693044037 w 647"/>
                <a:gd name="T45" fmla="*/ 730844785 h 563"/>
                <a:gd name="T46" fmla="*/ 536794332 w 647"/>
                <a:gd name="T47" fmla="*/ 773686605 h 563"/>
                <a:gd name="T48" fmla="*/ 498991191 w 647"/>
                <a:gd name="T49" fmla="*/ 801409090 h 563"/>
                <a:gd name="T50" fmla="*/ 441028384 w 647"/>
                <a:gd name="T51" fmla="*/ 778726913 h 563"/>
                <a:gd name="T52" fmla="*/ 264617328 w 647"/>
                <a:gd name="T53" fmla="*/ 796368783 h 563"/>
                <a:gd name="T54" fmla="*/ 136088502 w 647"/>
                <a:gd name="T55" fmla="*/ 849291416 h 563"/>
                <a:gd name="T56" fmla="*/ 136088502 w 647"/>
                <a:gd name="T57" fmla="*/ 917336361 h 563"/>
                <a:gd name="T58" fmla="*/ 158770704 w 647"/>
                <a:gd name="T59" fmla="*/ 960178181 h 563"/>
                <a:gd name="T60" fmla="*/ 178931957 w 647"/>
                <a:gd name="T61" fmla="*/ 960178181 h 563"/>
                <a:gd name="T62" fmla="*/ 196572259 w 647"/>
                <a:gd name="T63" fmla="*/ 1013102203 h 563"/>
                <a:gd name="T64" fmla="*/ 163811018 w 647"/>
                <a:gd name="T65" fmla="*/ 1040823101 h 563"/>
                <a:gd name="T66" fmla="*/ 148690078 w 647"/>
                <a:gd name="T67" fmla="*/ 1088706816 h 563"/>
                <a:gd name="T68" fmla="*/ 0 w 647"/>
                <a:gd name="T69" fmla="*/ 1222274171 h 563"/>
                <a:gd name="T70" fmla="*/ 52924106 w 647"/>
                <a:gd name="T71" fmla="*/ 1297878783 h 563"/>
                <a:gd name="T72" fmla="*/ 52924106 w 647"/>
                <a:gd name="T73" fmla="*/ 1297878783 h 56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47"/>
                <a:gd name="T112" fmla="*/ 0 h 563"/>
                <a:gd name="T113" fmla="*/ 647 w 647"/>
                <a:gd name="T114" fmla="*/ 563 h 56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47" h="563">
                  <a:moveTo>
                    <a:pt x="21" y="515"/>
                  </a:moveTo>
                  <a:lnTo>
                    <a:pt x="442" y="438"/>
                  </a:lnTo>
                  <a:lnTo>
                    <a:pt x="488" y="485"/>
                  </a:lnTo>
                  <a:lnTo>
                    <a:pt x="530" y="506"/>
                  </a:lnTo>
                  <a:lnTo>
                    <a:pt x="623" y="538"/>
                  </a:lnTo>
                  <a:lnTo>
                    <a:pt x="630" y="563"/>
                  </a:lnTo>
                  <a:lnTo>
                    <a:pt x="645" y="529"/>
                  </a:lnTo>
                  <a:lnTo>
                    <a:pt x="647" y="481"/>
                  </a:lnTo>
                  <a:lnTo>
                    <a:pt x="630" y="390"/>
                  </a:lnTo>
                  <a:lnTo>
                    <a:pt x="630" y="296"/>
                  </a:lnTo>
                  <a:lnTo>
                    <a:pt x="585" y="157"/>
                  </a:lnTo>
                  <a:lnTo>
                    <a:pt x="577" y="96"/>
                  </a:lnTo>
                  <a:lnTo>
                    <a:pt x="549" y="0"/>
                  </a:lnTo>
                  <a:lnTo>
                    <a:pt x="412" y="32"/>
                  </a:lnTo>
                  <a:lnTo>
                    <a:pt x="336" y="112"/>
                  </a:lnTo>
                  <a:lnTo>
                    <a:pt x="332" y="132"/>
                  </a:lnTo>
                  <a:lnTo>
                    <a:pt x="289" y="180"/>
                  </a:lnTo>
                  <a:lnTo>
                    <a:pt x="300" y="197"/>
                  </a:lnTo>
                  <a:lnTo>
                    <a:pt x="310" y="210"/>
                  </a:lnTo>
                  <a:lnTo>
                    <a:pt x="302" y="214"/>
                  </a:lnTo>
                  <a:lnTo>
                    <a:pt x="315" y="233"/>
                  </a:lnTo>
                  <a:lnTo>
                    <a:pt x="317" y="250"/>
                  </a:lnTo>
                  <a:lnTo>
                    <a:pt x="275" y="290"/>
                  </a:lnTo>
                  <a:lnTo>
                    <a:pt x="213" y="307"/>
                  </a:lnTo>
                  <a:lnTo>
                    <a:pt x="198" y="318"/>
                  </a:lnTo>
                  <a:lnTo>
                    <a:pt x="175" y="309"/>
                  </a:lnTo>
                  <a:lnTo>
                    <a:pt x="105" y="316"/>
                  </a:lnTo>
                  <a:lnTo>
                    <a:pt x="54" y="337"/>
                  </a:lnTo>
                  <a:lnTo>
                    <a:pt x="54" y="364"/>
                  </a:lnTo>
                  <a:lnTo>
                    <a:pt x="63" y="381"/>
                  </a:lnTo>
                  <a:lnTo>
                    <a:pt x="71" y="381"/>
                  </a:lnTo>
                  <a:lnTo>
                    <a:pt x="78" y="402"/>
                  </a:lnTo>
                  <a:lnTo>
                    <a:pt x="65" y="413"/>
                  </a:lnTo>
                  <a:lnTo>
                    <a:pt x="59" y="432"/>
                  </a:lnTo>
                  <a:lnTo>
                    <a:pt x="0" y="485"/>
                  </a:lnTo>
                  <a:lnTo>
                    <a:pt x="21" y="515"/>
                  </a:lnTo>
                  <a:close/>
                </a:path>
              </a:pathLst>
            </a:custGeom>
            <a:solidFill>
              <a:srgbClr val="127B9B"/>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12" name="Freeform 75"/>
            <p:cNvSpPr>
              <a:spLocks/>
            </p:cNvSpPr>
            <p:nvPr/>
          </p:nvSpPr>
          <p:spPr bwMode="auto">
            <a:xfrm>
              <a:off x="7699559" y="2887179"/>
              <a:ext cx="22464" cy="30620"/>
            </a:xfrm>
            <a:custGeom>
              <a:avLst/>
              <a:gdLst>
                <a:gd name="T0" fmla="*/ 0 w 17"/>
                <a:gd name="T1" fmla="*/ 65524068 h 26"/>
                <a:gd name="T2" fmla="*/ 5040405 w 17"/>
                <a:gd name="T3" fmla="*/ 17640301 h 26"/>
                <a:gd name="T4" fmla="*/ 27723026 w 17"/>
                <a:gd name="T5" fmla="*/ 0 h 26"/>
                <a:gd name="T6" fmla="*/ 42844237 w 17"/>
                <a:gd name="T7" fmla="*/ 12601574 h 26"/>
                <a:gd name="T8" fmla="*/ 0 w 17"/>
                <a:gd name="T9" fmla="*/ 65524068 h 26"/>
                <a:gd name="T10" fmla="*/ 0 w 17"/>
                <a:gd name="T11" fmla="*/ 65524068 h 26"/>
                <a:gd name="T12" fmla="*/ 0 w 17"/>
                <a:gd name="T13" fmla="*/ 65524068 h 26"/>
                <a:gd name="T14" fmla="*/ 0 60000 65536"/>
                <a:gd name="T15" fmla="*/ 0 60000 65536"/>
                <a:gd name="T16" fmla="*/ 0 60000 65536"/>
                <a:gd name="T17" fmla="*/ 0 60000 65536"/>
                <a:gd name="T18" fmla="*/ 0 60000 65536"/>
                <a:gd name="T19" fmla="*/ 0 60000 65536"/>
                <a:gd name="T20" fmla="*/ 0 60000 65536"/>
                <a:gd name="T21" fmla="*/ 0 w 17"/>
                <a:gd name="T22" fmla="*/ 0 h 26"/>
                <a:gd name="T23" fmla="*/ 17 w 17"/>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26">
                  <a:moveTo>
                    <a:pt x="0" y="26"/>
                  </a:moveTo>
                  <a:lnTo>
                    <a:pt x="2" y="7"/>
                  </a:lnTo>
                  <a:lnTo>
                    <a:pt x="11" y="0"/>
                  </a:lnTo>
                  <a:lnTo>
                    <a:pt x="17" y="5"/>
                  </a:lnTo>
                  <a:lnTo>
                    <a:pt x="0" y="26"/>
                  </a:lnTo>
                  <a:close/>
                </a:path>
              </a:pathLst>
            </a:custGeom>
            <a:solidFill>
              <a:srgbClr val="B2D4EF"/>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13" name="Freeform 76"/>
            <p:cNvSpPr>
              <a:spLocks/>
            </p:cNvSpPr>
            <p:nvPr/>
          </p:nvSpPr>
          <p:spPr bwMode="auto">
            <a:xfrm>
              <a:off x="7724667" y="2761164"/>
              <a:ext cx="265597" cy="136614"/>
            </a:xfrm>
            <a:custGeom>
              <a:avLst/>
              <a:gdLst>
                <a:gd name="T0" fmla="*/ 37801492 w 201"/>
                <a:gd name="T1" fmla="*/ 292338147 h 116"/>
                <a:gd name="T2" fmla="*/ 214212186 w 201"/>
                <a:gd name="T3" fmla="*/ 191531874 h 116"/>
                <a:gd name="T4" fmla="*/ 337700405 w 201"/>
                <a:gd name="T5" fmla="*/ 136088451 h 116"/>
                <a:gd name="T6" fmla="*/ 209171883 w 201"/>
                <a:gd name="T7" fmla="*/ 226814102 h 116"/>
                <a:gd name="T8" fmla="*/ 219252489 w 201"/>
                <a:gd name="T9" fmla="*/ 229335051 h 116"/>
                <a:gd name="T10" fmla="*/ 410784006 w 201"/>
                <a:gd name="T11" fmla="*/ 100806248 h 116"/>
                <a:gd name="T12" fmla="*/ 506549863 w 201"/>
                <a:gd name="T13" fmla="*/ 15120940 h 116"/>
                <a:gd name="T14" fmla="*/ 496469257 w 201"/>
                <a:gd name="T15" fmla="*/ 0 h 116"/>
                <a:gd name="T16" fmla="*/ 410784006 w 201"/>
                <a:gd name="T17" fmla="*/ 47883762 h 116"/>
                <a:gd name="T18" fmla="*/ 400703400 w 201"/>
                <a:gd name="T19" fmla="*/ 45362813 h 116"/>
                <a:gd name="T20" fmla="*/ 357861617 w 201"/>
                <a:gd name="T21" fmla="*/ 100806248 h 116"/>
                <a:gd name="T22" fmla="*/ 332660102 w 201"/>
                <a:gd name="T23" fmla="*/ 100806248 h 116"/>
                <a:gd name="T24" fmla="*/ 395663097 w 201"/>
                <a:gd name="T25" fmla="*/ 0 h 116"/>
                <a:gd name="T26" fmla="*/ 330139157 w 201"/>
                <a:gd name="T27" fmla="*/ 78124054 h 116"/>
                <a:gd name="T28" fmla="*/ 100806086 w 201"/>
                <a:gd name="T29" fmla="*/ 153728747 h 116"/>
                <a:gd name="T30" fmla="*/ 55443359 w 201"/>
                <a:gd name="T31" fmla="*/ 211693169 h 116"/>
                <a:gd name="T32" fmla="*/ 22680576 w 201"/>
                <a:gd name="T33" fmla="*/ 221773791 h 116"/>
                <a:gd name="T34" fmla="*/ 0 w 201"/>
                <a:gd name="T35" fmla="*/ 264617230 h 116"/>
                <a:gd name="T36" fmla="*/ 37801492 w 201"/>
                <a:gd name="T37" fmla="*/ 292338147 h 116"/>
                <a:gd name="T38" fmla="*/ 37801492 w 201"/>
                <a:gd name="T39" fmla="*/ 292338147 h 11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01"/>
                <a:gd name="T61" fmla="*/ 0 h 116"/>
                <a:gd name="T62" fmla="*/ 201 w 201"/>
                <a:gd name="T63" fmla="*/ 116 h 11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01" h="116">
                  <a:moveTo>
                    <a:pt x="15" y="116"/>
                  </a:moveTo>
                  <a:lnTo>
                    <a:pt x="85" y="76"/>
                  </a:lnTo>
                  <a:lnTo>
                    <a:pt x="134" y="54"/>
                  </a:lnTo>
                  <a:lnTo>
                    <a:pt x="83" y="90"/>
                  </a:lnTo>
                  <a:lnTo>
                    <a:pt x="87" y="91"/>
                  </a:lnTo>
                  <a:lnTo>
                    <a:pt x="163" y="40"/>
                  </a:lnTo>
                  <a:lnTo>
                    <a:pt x="201" y="6"/>
                  </a:lnTo>
                  <a:lnTo>
                    <a:pt x="197" y="0"/>
                  </a:lnTo>
                  <a:lnTo>
                    <a:pt x="163" y="19"/>
                  </a:lnTo>
                  <a:lnTo>
                    <a:pt x="159" y="18"/>
                  </a:lnTo>
                  <a:lnTo>
                    <a:pt x="142" y="40"/>
                  </a:lnTo>
                  <a:lnTo>
                    <a:pt x="132" y="40"/>
                  </a:lnTo>
                  <a:lnTo>
                    <a:pt x="157" y="0"/>
                  </a:lnTo>
                  <a:lnTo>
                    <a:pt x="131" y="31"/>
                  </a:lnTo>
                  <a:lnTo>
                    <a:pt x="40" y="61"/>
                  </a:lnTo>
                  <a:lnTo>
                    <a:pt x="22" y="84"/>
                  </a:lnTo>
                  <a:lnTo>
                    <a:pt x="9" y="88"/>
                  </a:lnTo>
                  <a:lnTo>
                    <a:pt x="0" y="105"/>
                  </a:lnTo>
                  <a:lnTo>
                    <a:pt x="15" y="116"/>
                  </a:lnTo>
                  <a:close/>
                </a:path>
              </a:pathLst>
            </a:custGeom>
            <a:solidFill>
              <a:srgbClr val="127B9B"/>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14" name="Freeform 79"/>
            <p:cNvSpPr>
              <a:spLocks/>
            </p:cNvSpPr>
            <p:nvPr/>
          </p:nvSpPr>
          <p:spPr bwMode="auto">
            <a:xfrm>
              <a:off x="7740847" y="2463345"/>
              <a:ext cx="480983" cy="211986"/>
            </a:xfrm>
            <a:custGeom>
              <a:avLst/>
              <a:gdLst>
                <a:gd name="T0" fmla="*/ 0 w 364"/>
                <a:gd name="T1" fmla="*/ 423386305 h 180"/>
                <a:gd name="T2" fmla="*/ 425907256 w 364"/>
                <a:gd name="T3" fmla="*/ 332660611 h 180"/>
                <a:gd name="T4" fmla="*/ 501510330 w 364"/>
                <a:gd name="T5" fmla="*/ 309978419 h 180"/>
                <a:gd name="T6" fmla="*/ 531752195 w 364"/>
                <a:gd name="T7" fmla="*/ 320059041 h 180"/>
                <a:gd name="T8" fmla="*/ 564515009 w 364"/>
                <a:gd name="T9" fmla="*/ 385584668 h 180"/>
                <a:gd name="T10" fmla="*/ 612397168 w 364"/>
                <a:gd name="T11" fmla="*/ 395665290 h 180"/>
                <a:gd name="T12" fmla="*/ 640119671 w 364"/>
                <a:gd name="T13" fmla="*/ 448587859 h 180"/>
                <a:gd name="T14" fmla="*/ 670361536 w 364"/>
                <a:gd name="T15" fmla="*/ 453628170 h 180"/>
                <a:gd name="T16" fmla="*/ 703124350 w 364"/>
                <a:gd name="T17" fmla="*/ 400705601 h 180"/>
                <a:gd name="T18" fmla="*/ 718245283 w 364"/>
                <a:gd name="T19" fmla="*/ 357862165 h 180"/>
                <a:gd name="T20" fmla="*/ 751006509 w 364"/>
                <a:gd name="T21" fmla="*/ 415826533 h 180"/>
                <a:gd name="T22" fmla="*/ 917336964 w 364"/>
                <a:gd name="T23" fmla="*/ 362902476 h 180"/>
                <a:gd name="T24" fmla="*/ 909777292 w 364"/>
                <a:gd name="T25" fmla="*/ 299897798 h 180"/>
                <a:gd name="T26" fmla="*/ 861893545 w 364"/>
                <a:gd name="T27" fmla="*/ 219254412 h 180"/>
                <a:gd name="T28" fmla="*/ 836691991 w 364"/>
                <a:gd name="T29" fmla="*/ 209173791 h 180"/>
                <a:gd name="T30" fmla="*/ 808970877 w 364"/>
                <a:gd name="T31" fmla="*/ 214214102 h 180"/>
                <a:gd name="T32" fmla="*/ 814011188 w 364"/>
                <a:gd name="T33" fmla="*/ 229333446 h 180"/>
                <a:gd name="T34" fmla="*/ 851812924 w 364"/>
                <a:gd name="T35" fmla="*/ 231854396 h 180"/>
                <a:gd name="T36" fmla="*/ 864414494 w 364"/>
                <a:gd name="T37" fmla="*/ 309978419 h 180"/>
                <a:gd name="T38" fmla="*/ 798890256 w 364"/>
                <a:gd name="T39" fmla="*/ 337700922 h 180"/>
                <a:gd name="T40" fmla="*/ 703124350 w 364"/>
                <a:gd name="T41" fmla="*/ 277217193 h 180"/>
                <a:gd name="T42" fmla="*/ 670361536 w 364"/>
                <a:gd name="T43" fmla="*/ 209173791 h 180"/>
                <a:gd name="T44" fmla="*/ 627518100 w 364"/>
                <a:gd name="T45" fmla="*/ 189012498 h 180"/>
                <a:gd name="T46" fmla="*/ 627518100 w 364"/>
                <a:gd name="T47" fmla="*/ 209173791 h 180"/>
                <a:gd name="T48" fmla="*/ 584676252 w 364"/>
                <a:gd name="T49" fmla="*/ 171370617 h 180"/>
                <a:gd name="T50" fmla="*/ 617437479 w 364"/>
                <a:gd name="T51" fmla="*/ 123486870 h 180"/>
                <a:gd name="T52" fmla="*/ 645159982 w 364"/>
                <a:gd name="T53" fmla="*/ 80644997 h 180"/>
                <a:gd name="T54" fmla="*/ 592235925 w 364"/>
                <a:gd name="T55" fmla="*/ 0 h 180"/>
                <a:gd name="T56" fmla="*/ 501510330 w 364"/>
                <a:gd name="T57" fmla="*/ 65524065 h 180"/>
                <a:gd name="T58" fmla="*/ 196572171 w 364"/>
                <a:gd name="T59" fmla="*/ 141128752 h 180"/>
                <a:gd name="T60" fmla="*/ 0 w 364"/>
                <a:gd name="T61" fmla="*/ 186491549 h 180"/>
                <a:gd name="T62" fmla="*/ 0 w 364"/>
                <a:gd name="T63" fmla="*/ 423386305 h 180"/>
                <a:gd name="T64" fmla="*/ 0 w 364"/>
                <a:gd name="T65" fmla="*/ 423386305 h 1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4"/>
                <a:gd name="T100" fmla="*/ 0 h 180"/>
                <a:gd name="T101" fmla="*/ 364 w 364"/>
                <a:gd name="T102" fmla="*/ 180 h 18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4" h="180">
                  <a:moveTo>
                    <a:pt x="0" y="168"/>
                  </a:moveTo>
                  <a:lnTo>
                    <a:pt x="169" y="132"/>
                  </a:lnTo>
                  <a:lnTo>
                    <a:pt x="199" y="123"/>
                  </a:lnTo>
                  <a:lnTo>
                    <a:pt x="211" y="127"/>
                  </a:lnTo>
                  <a:lnTo>
                    <a:pt x="224" y="153"/>
                  </a:lnTo>
                  <a:lnTo>
                    <a:pt x="243" y="157"/>
                  </a:lnTo>
                  <a:lnTo>
                    <a:pt x="254" y="178"/>
                  </a:lnTo>
                  <a:lnTo>
                    <a:pt x="266" y="180"/>
                  </a:lnTo>
                  <a:lnTo>
                    <a:pt x="279" y="159"/>
                  </a:lnTo>
                  <a:lnTo>
                    <a:pt x="285" y="142"/>
                  </a:lnTo>
                  <a:lnTo>
                    <a:pt x="298" y="165"/>
                  </a:lnTo>
                  <a:lnTo>
                    <a:pt x="364" y="144"/>
                  </a:lnTo>
                  <a:lnTo>
                    <a:pt x="361" y="119"/>
                  </a:lnTo>
                  <a:lnTo>
                    <a:pt x="342" y="87"/>
                  </a:lnTo>
                  <a:lnTo>
                    <a:pt x="332" y="83"/>
                  </a:lnTo>
                  <a:lnTo>
                    <a:pt x="321" y="85"/>
                  </a:lnTo>
                  <a:lnTo>
                    <a:pt x="323" y="91"/>
                  </a:lnTo>
                  <a:lnTo>
                    <a:pt x="338" y="92"/>
                  </a:lnTo>
                  <a:lnTo>
                    <a:pt x="343" y="123"/>
                  </a:lnTo>
                  <a:lnTo>
                    <a:pt x="317" y="134"/>
                  </a:lnTo>
                  <a:lnTo>
                    <a:pt x="279" y="110"/>
                  </a:lnTo>
                  <a:lnTo>
                    <a:pt x="266" y="83"/>
                  </a:lnTo>
                  <a:lnTo>
                    <a:pt x="249" y="75"/>
                  </a:lnTo>
                  <a:lnTo>
                    <a:pt x="249" y="83"/>
                  </a:lnTo>
                  <a:lnTo>
                    <a:pt x="232" y="68"/>
                  </a:lnTo>
                  <a:lnTo>
                    <a:pt x="245" y="49"/>
                  </a:lnTo>
                  <a:lnTo>
                    <a:pt x="256" y="32"/>
                  </a:lnTo>
                  <a:lnTo>
                    <a:pt x="235" y="0"/>
                  </a:lnTo>
                  <a:lnTo>
                    <a:pt x="199" y="26"/>
                  </a:lnTo>
                  <a:lnTo>
                    <a:pt x="78" y="56"/>
                  </a:lnTo>
                  <a:lnTo>
                    <a:pt x="0" y="74"/>
                  </a:lnTo>
                  <a:lnTo>
                    <a:pt x="0" y="168"/>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15" name="Freeform 77"/>
            <p:cNvSpPr>
              <a:spLocks/>
            </p:cNvSpPr>
            <p:nvPr/>
          </p:nvSpPr>
          <p:spPr bwMode="auto">
            <a:xfrm>
              <a:off x="7736557" y="2613951"/>
              <a:ext cx="248420" cy="206098"/>
            </a:xfrm>
            <a:custGeom>
              <a:avLst/>
              <a:gdLst/>
              <a:ahLst/>
              <a:cxnLst>
                <a:cxn ang="0">
                  <a:pos x="17" y="127"/>
                </a:cxn>
                <a:cxn ang="0">
                  <a:pos x="15" y="175"/>
                </a:cxn>
                <a:cxn ang="0">
                  <a:pos x="31" y="171"/>
                </a:cxn>
                <a:cxn ang="0">
                  <a:pos x="67" y="144"/>
                </a:cxn>
                <a:cxn ang="0">
                  <a:pos x="78" y="122"/>
                </a:cxn>
                <a:cxn ang="0">
                  <a:pos x="86" y="127"/>
                </a:cxn>
                <a:cxn ang="0">
                  <a:pos x="135" y="114"/>
                </a:cxn>
                <a:cxn ang="0">
                  <a:pos x="137" y="105"/>
                </a:cxn>
                <a:cxn ang="0">
                  <a:pos x="144" y="108"/>
                </a:cxn>
                <a:cxn ang="0">
                  <a:pos x="154" y="101"/>
                </a:cxn>
                <a:cxn ang="0">
                  <a:pos x="169" y="99"/>
                </a:cxn>
                <a:cxn ang="0">
                  <a:pos x="188" y="89"/>
                </a:cxn>
                <a:cxn ang="0">
                  <a:pos x="169" y="0"/>
                </a:cxn>
                <a:cxn ang="0">
                  <a:pos x="0" y="36"/>
                </a:cxn>
                <a:cxn ang="0">
                  <a:pos x="17" y="127"/>
                </a:cxn>
                <a:cxn ang="0">
                  <a:pos x="17" y="127"/>
                </a:cxn>
              </a:cxnLst>
              <a:rect l="0" t="0" r="r" b="b"/>
              <a:pathLst>
                <a:path w="188" h="175">
                  <a:moveTo>
                    <a:pt x="17" y="127"/>
                  </a:moveTo>
                  <a:lnTo>
                    <a:pt x="15" y="175"/>
                  </a:lnTo>
                  <a:lnTo>
                    <a:pt x="31" y="171"/>
                  </a:lnTo>
                  <a:lnTo>
                    <a:pt x="67" y="144"/>
                  </a:lnTo>
                  <a:lnTo>
                    <a:pt x="78" y="122"/>
                  </a:lnTo>
                  <a:lnTo>
                    <a:pt x="86" y="127"/>
                  </a:lnTo>
                  <a:lnTo>
                    <a:pt x="135" y="114"/>
                  </a:lnTo>
                  <a:lnTo>
                    <a:pt x="137" y="105"/>
                  </a:lnTo>
                  <a:lnTo>
                    <a:pt x="144" y="108"/>
                  </a:lnTo>
                  <a:lnTo>
                    <a:pt x="154" y="101"/>
                  </a:lnTo>
                  <a:lnTo>
                    <a:pt x="169" y="99"/>
                  </a:lnTo>
                  <a:lnTo>
                    <a:pt x="188" y="89"/>
                  </a:lnTo>
                  <a:lnTo>
                    <a:pt x="169" y="0"/>
                  </a:lnTo>
                  <a:lnTo>
                    <a:pt x="0" y="36"/>
                  </a:lnTo>
                  <a:lnTo>
                    <a:pt x="17" y="127"/>
                  </a:lnTo>
                  <a:lnTo>
                    <a:pt x="17" y="127"/>
                  </a:lnTo>
                  <a:close/>
                </a:path>
              </a:pathLst>
            </a:custGeom>
            <a:solidFill>
              <a:srgbClr val="127B9B"/>
            </a:solidFill>
            <a:ln w="9525">
              <a:solidFill>
                <a:schemeClr val="tx1"/>
              </a:solidFill>
              <a:round/>
              <a:headEnd/>
              <a:tailEnd/>
            </a:ln>
          </p:spPr>
          <p:txBody>
            <a:bodyPr wrap="none"/>
            <a:lstStyle/>
            <a:p>
              <a:pPr fontAlgn="base">
                <a:spcBef>
                  <a:spcPct val="0"/>
                </a:spcBef>
                <a:spcAft>
                  <a:spcPct val="0"/>
                </a:spcAft>
                <a:defRPr/>
              </a:pPr>
              <a:endParaRPr lang="en-US" sz="900" dirty="0">
                <a:solidFill>
                  <a:srgbClr val="FFFFFF"/>
                </a:solidFill>
              </a:endParaRPr>
            </a:p>
          </p:txBody>
        </p:sp>
        <p:sp>
          <p:nvSpPr>
            <p:cNvPr id="516" name="Freeform 78"/>
            <p:cNvSpPr>
              <a:spLocks/>
            </p:cNvSpPr>
            <p:nvPr/>
          </p:nvSpPr>
          <p:spPr bwMode="auto">
            <a:xfrm>
              <a:off x="7918754" y="2610379"/>
              <a:ext cx="112317" cy="115415"/>
            </a:xfrm>
            <a:custGeom>
              <a:avLst/>
              <a:gdLst>
                <a:gd name="T0" fmla="*/ 47881993 w 85"/>
                <a:gd name="T1" fmla="*/ 246975335 h 98"/>
                <a:gd name="T2" fmla="*/ 138607286 w 85"/>
                <a:gd name="T3" fmla="*/ 214214108 h 98"/>
                <a:gd name="T4" fmla="*/ 138607286 w 85"/>
                <a:gd name="T5" fmla="*/ 113407839 h 98"/>
                <a:gd name="T6" fmla="*/ 161289394 w 85"/>
                <a:gd name="T7" fmla="*/ 138607806 h 98"/>
                <a:gd name="T8" fmla="*/ 166329686 w 85"/>
                <a:gd name="T9" fmla="*/ 186491554 h 98"/>
                <a:gd name="T10" fmla="*/ 186490854 w 85"/>
                <a:gd name="T11" fmla="*/ 186491554 h 98"/>
                <a:gd name="T12" fmla="*/ 214211716 w 85"/>
                <a:gd name="T13" fmla="*/ 138607806 h 98"/>
                <a:gd name="T14" fmla="*/ 186490854 w 85"/>
                <a:gd name="T15" fmla="*/ 85685311 h 98"/>
                <a:gd name="T16" fmla="*/ 138607286 w 85"/>
                <a:gd name="T17" fmla="*/ 75604689 h 98"/>
                <a:gd name="T18" fmla="*/ 105846182 w 85"/>
                <a:gd name="T19" fmla="*/ 10080625 h 98"/>
                <a:gd name="T20" fmla="*/ 75604405 w 85"/>
                <a:gd name="T21" fmla="*/ 0 h 98"/>
                <a:gd name="T22" fmla="*/ 0 w 85"/>
                <a:gd name="T23" fmla="*/ 22682199 h 98"/>
                <a:gd name="T24" fmla="*/ 47881993 w 85"/>
                <a:gd name="T25" fmla="*/ 246975335 h 98"/>
                <a:gd name="T26" fmla="*/ 47881993 w 85"/>
                <a:gd name="T27" fmla="*/ 246975335 h 9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5"/>
                <a:gd name="T43" fmla="*/ 0 h 98"/>
                <a:gd name="T44" fmla="*/ 85 w 85"/>
                <a:gd name="T45" fmla="*/ 98 h 9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5" h="98">
                  <a:moveTo>
                    <a:pt x="19" y="98"/>
                  </a:moveTo>
                  <a:lnTo>
                    <a:pt x="55" y="85"/>
                  </a:lnTo>
                  <a:lnTo>
                    <a:pt x="55" y="45"/>
                  </a:lnTo>
                  <a:lnTo>
                    <a:pt x="64" y="55"/>
                  </a:lnTo>
                  <a:lnTo>
                    <a:pt x="66" y="74"/>
                  </a:lnTo>
                  <a:lnTo>
                    <a:pt x="74" y="74"/>
                  </a:lnTo>
                  <a:lnTo>
                    <a:pt x="85" y="55"/>
                  </a:lnTo>
                  <a:lnTo>
                    <a:pt x="74" y="34"/>
                  </a:lnTo>
                  <a:lnTo>
                    <a:pt x="55" y="30"/>
                  </a:lnTo>
                  <a:lnTo>
                    <a:pt x="42" y="4"/>
                  </a:lnTo>
                  <a:lnTo>
                    <a:pt x="30" y="0"/>
                  </a:lnTo>
                  <a:lnTo>
                    <a:pt x="0" y="9"/>
                  </a:lnTo>
                  <a:lnTo>
                    <a:pt x="19" y="98"/>
                  </a:lnTo>
                  <a:close/>
                </a:path>
              </a:pathLst>
            </a:custGeom>
            <a:solidFill>
              <a:srgbClr val="127B9B"/>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17" name="Freeform 80"/>
            <p:cNvSpPr>
              <a:spLocks/>
            </p:cNvSpPr>
            <p:nvPr/>
          </p:nvSpPr>
          <p:spPr bwMode="auto">
            <a:xfrm>
              <a:off x="8119759" y="2663414"/>
              <a:ext cx="44927" cy="31797"/>
            </a:xfrm>
            <a:custGeom>
              <a:avLst/>
              <a:gdLst>
                <a:gd name="T0" fmla="*/ 0 w 34"/>
                <a:gd name="T1" fmla="*/ 68042637 h 27"/>
                <a:gd name="T2" fmla="*/ 40322494 w 34"/>
                <a:gd name="T3" fmla="*/ 0 h 27"/>
                <a:gd name="T4" fmla="*/ 85685299 w 34"/>
                <a:gd name="T5" fmla="*/ 27720606 h 27"/>
                <a:gd name="T6" fmla="*/ 0 w 34"/>
                <a:gd name="T7" fmla="*/ 68042637 h 27"/>
                <a:gd name="T8" fmla="*/ 0 w 34"/>
                <a:gd name="T9" fmla="*/ 68042637 h 27"/>
                <a:gd name="T10" fmla="*/ 0 w 34"/>
                <a:gd name="T11" fmla="*/ 68042637 h 27"/>
                <a:gd name="T12" fmla="*/ 0 60000 65536"/>
                <a:gd name="T13" fmla="*/ 0 60000 65536"/>
                <a:gd name="T14" fmla="*/ 0 60000 65536"/>
                <a:gd name="T15" fmla="*/ 0 60000 65536"/>
                <a:gd name="T16" fmla="*/ 0 60000 65536"/>
                <a:gd name="T17" fmla="*/ 0 60000 65536"/>
                <a:gd name="T18" fmla="*/ 0 w 34"/>
                <a:gd name="T19" fmla="*/ 0 h 27"/>
                <a:gd name="T20" fmla="*/ 34 w 34"/>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34" h="27">
                  <a:moveTo>
                    <a:pt x="0" y="27"/>
                  </a:moveTo>
                  <a:lnTo>
                    <a:pt x="16" y="0"/>
                  </a:lnTo>
                  <a:lnTo>
                    <a:pt x="34" y="11"/>
                  </a:lnTo>
                  <a:lnTo>
                    <a:pt x="0" y="27"/>
                  </a:lnTo>
                  <a:close/>
                </a:path>
              </a:pathLst>
            </a:custGeom>
            <a:solidFill>
              <a:srgbClr val="00338D"/>
            </a:solidFill>
            <a:ln w="9525">
              <a:no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18" name="Freeform 81"/>
            <p:cNvSpPr>
              <a:spLocks/>
            </p:cNvSpPr>
            <p:nvPr/>
          </p:nvSpPr>
          <p:spPr bwMode="auto">
            <a:xfrm>
              <a:off x="7629527" y="2147580"/>
              <a:ext cx="232564" cy="398064"/>
            </a:xfrm>
            <a:custGeom>
              <a:avLst/>
              <a:gdLst>
                <a:gd name="T0" fmla="*/ 70564375 w 176"/>
                <a:gd name="T1" fmla="*/ 347781536 h 338"/>
                <a:gd name="T2" fmla="*/ 90725618 w 176"/>
                <a:gd name="T3" fmla="*/ 501510317 h 338"/>
                <a:gd name="T4" fmla="*/ 204133429 w 176"/>
                <a:gd name="T5" fmla="*/ 851812902 h 338"/>
                <a:gd name="T6" fmla="*/ 400705598 w 176"/>
                <a:gd name="T7" fmla="*/ 806449907 h 338"/>
                <a:gd name="T8" fmla="*/ 385584666 w 176"/>
                <a:gd name="T9" fmla="*/ 309978412 h 338"/>
                <a:gd name="T10" fmla="*/ 438507234 w 176"/>
                <a:gd name="T11" fmla="*/ 214212509 h 338"/>
                <a:gd name="T12" fmla="*/ 443547545 w 176"/>
                <a:gd name="T13" fmla="*/ 0 h 338"/>
                <a:gd name="T14" fmla="*/ 0 w 176"/>
                <a:gd name="T15" fmla="*/ 105846574 h 338"/>
                <a:gd name="T16" fmla="*/ 70564375 w 176"/>
                <a:gd name="T17" fmla="*/ 347781536 h 338"/>
                <a:gd name="T18" fmla="*/ 70564375 w 176"/>
                <a:gd name="T19" fmla="*/ 347781536 h 3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6"/>
                <a:gd name="T31" fmla="*/ 0 h 338"/>
                <a:gd name="T32" fmla="*/ 176 w 176"/>
                <a:gd name="T33" fmla="*/ 338 h 3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6" h="338">
                  <a:moveTo>
                    <a:pt x="28" y="138"/>
                  </a:moveTo>
                  <a:lnTo>
                    <a:pt x="36" y="199"/>
                  </a:lnTo>
                  <a:lnTo>
                    <a:pt x="81" y="338"/>
                  </a:lnTo>
                  <a:lnTo>
                    <a:pt x="159" y="320"/>
                  </a:lnTo>
                  <a:lnTo>
                    <a:pt x="153" y="123"/>
                  </a:lnTo>
                  <a:lnTo>
                    <a:pt x="174" y="85"/>
                  </a:lnTo>
                  <a:lnTo>
                    <a:pt x="176" y="0"/>
                  </a:lnTo>
                  <a:lnTo>
                    <a:pt x="0" y="42"/>
                  </a:lnTo>
                  <a:lnTo>
                    <a:pt x="28" y="138"/>
                  </a:lnTo>
                  <a:close/>
                </a:path>
              </a:pathLst>
            </a:custGeom>
            <a:solidFill>
              <a:srgbClr val="E24525"/>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19" name="Freeform 82"/>
            <p:cNvSpPr>
              <a:spLocks/>
            </p:cNvSpPr>
            <p:nvPr/>
          </p:nvSpPr>
          <p:spPr bwMode="auto">
            <a:xfrm>
              <a:off x="7831698" y="2101649"/>
              <a:ext cx="215387" cy="434573"/>
            </a:xfrm>
            <a:custGeom>
              <a:avLst/>
              <a:gdLst>
                <a:gd name="T0" fmla="*/ 0 w 163"/>
                <a:gd name="T1" fmla="*/ 433467300 h 369"/>
                <a:gd name="T2" fmla="*/ 52924182 w 163"/>
                <a:gd name="T3" fmla="*/ 337701213 h 369"/>
                <a:gd name="T4" fmla="*/ 57964503 w 163"/>
                <a:gd name="T5" fmla="*/ 123488564 h 369"/>
                <a:gd name="T6" fmla="*/ 52924182 w 163"/>
                <a:gd name="T7" fmla="*/ 42843485 h 369"/>
                <a:gd name="T8" fmla="*/ 133569333 w 163"/>
                <a:gd name="T9" fmla="*/ 0 h 369"/>
                <a:gd name="T10" fmla="*/ 320061235 w 163"/>
                <a:gd name="T11" fmla="*/ 582157390 h 369"/>
                <a:gd name="T12" fmla="*/ 410787002 w 163"/>
                <a:gd name="T13" fmla="*/ 705644317 h 369"/>
                <a:gd name="T14" fmla="*/ 410787002 w 163"/>
                <a:gd name="T15" fmla="*/ 788810311 h 369"/>
                <a:gd name="T16" fmla="*/ 320061235 w 163"/>
                <a:gd name="T17" fmla="*/ 854334606 h 369"/>
                <a:gd name="T18" fmla="*/ 15120967 w 163"/>
                <a:gd name="T19" fmla="*/ 929939333 h 369"/>
                <a:gd name="T20" fmla="*/ 0 w 163"/>
                <a:gd name="T21" fmla="*/ 433467300 h 369"/>
                <a:gd name="T22" fmla="*/ 0 w 163"/>
                <a:gd name="T23" fmla="*/ 433467300 h 36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3"/>
                <a:gd name="T37" fmla="*/ 0 h 369"/>
                <a:gd name="T38" fmla="*/ 163 w 163"/>
                <a:gd name="T39" fmla="*/ 369 h 36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3" h="369">
                  <a:moveTo>
                    <a:pt x="0" y="172"/>
                  </a:moveTo>
                  <a:lnTo>
                    <a:pt x="21" y="134"/>
                  </a:lnTo>
                  <a:lnTo>
                    <a:pt x="23" y="49"/>
                  </a:lnTo>
                  <a:lnTo>
                    <a:pt x="21" y="17"/>
                  </a:lnTo>
                  <a:lnTo>
                    <a:pt x="53" y="0"/>
                  </a:lnTo>
                  <a:lnTo>
                    <a:pt x="127" y="231"/>
                  </a:lnTo>
                  <a:lnTo>
                    <a:pt x="163" y="280"/>
                  </a:lnTo>
                  <a:lnTo>
                    <a:pt x="163" y="313"/>
                  </a:lnTo>
                  <a:lnTo>
                    <a:pt x="127" y="339"/>
                  </a:lnTo>
                  <a:lnTo>
                    <a:pt x="6" y="369"/>
                  </a:lnTo>
                  <a:lnTo>
                    <a:pt x="0" y="172"/>
                  </a:lnTo>
                  <a:close/>
                </a:path>
              </a:pathLst>
            </a:custGeom>
            <a:solidFill>
              <a:srgbClr val="F89D1F"/>
            </a:solidFill>
            <a:ln w="9525">
              <a:solidFill>
                <a:schemeClr val="tx1"/>
              </a:solidFill>
              <a:round/>
              <a:headEnd/>
              <a:tailEnd/>
            </a:ln>
          </p:spPr>
          <p:txBody>
            <a:bodyPr wrap="none"/>
            <a:lstStyle/>
            <a:p>
              <a:pPr fontAlgn="base">
                <a:spcBef>
                  <a:spcPct val="0"/>
                </a:spcBef>
                <a:spcAft>
                  <a:spcPct val="0"/>
                </a:spcAft>
              </a:pPr>
              <a:endParaRPr lang="en-US" sz="900" dirty="0">
                <a:solidFill>
                  <a:srgbClr val="FFFFFF"/>
                </a:solidFill>
              </a:endParaRPr>
            </a:p>
          </p:txBody>
        </p:sp>
        <p:sp>
          <p:nvSpPr>
            <p:cNvPr id="520" name="Freeform 83"/>
            <p:cNvSpPr>
              <a:spLocks/>
            </p:cNvSpPr>
            <p:nvPr/>
          </p:nvSpPr>
          <p:spPr bwMode="auto">
            <a:xfrm>
              <a:off x="7895124" y="1705941"/>
              <a:ext cx="570837" cy="791418"/>
            </a:xfrm>
            <a:custGeom>
              <a:avLst/>
              <a:gdLst>
                <a:gd name="T0" fmla="*/ 0 w 399"/>
                <a:gd name="T1" fmla="*/ 1009794663 h 608"/>
                <a:gd name="T2" fmla="*/ 67947489 w 399"/>
                <a:gd name="T3" fmla="*/ 1015951570 h 608"/>
                <a:gd name="T4" fmla="*/ 73856711 w 399"/>
                <a:gd name="T5" fmla="*/ 892806185 h 608"/>
                <a:gd name="T6" fmla="*/ 156575537 w 399"/>
                <a:gd name="T7" fmla="*/ 723479826 h 608"/>
                <a:gd name="T8" fmla="*/ 118170748 w 399"/>
                <a:gd name="T9" fmla="*/ 600334660 h 608"/>
                <a:gd name="T10" fmla="*/ 286563011 w 399"/>
                <a:gd name="T11" fmla="*/ 9236242 h 608"/>
                <a:gd name="T12" fmla="*/ 324969518 w 399"/>
                <a:gd name="T13" fmla="*/ 9236242 h 608"/>
                <a:gd name="T14" fmla="*/ 336786243 w 399"/>
                <a:gd name="T15" fmla="*/ 86201995 h 608"/>
                <a:gd name="T16" fmla="*/ 505178560 w 399"/>
                <a:gd name="T17" fmla="*/ 21550060 h 608"/>
                <a:gd name="T18" fmla="*/ 511087782 w 399"/>
                <a:gd name="T19" fmla="*/ 0 h 608"/>
                <a:gd name="T20" fmla="*/ 644029813 w 399"/>
                <a:gd name="T21" fmla="*/ 27706967 h 608"/>
                <a:gd name="T22" fmla="*/ 862645255 w 399"/>
                <a:gd name="T23" fmla="*/ 606491567 h 608"/>
                <a:gd name="T24" fmla="*/ 966044827 w 399"/>
                <a:gd name="T25" fmla="*/ 612648475 h 608"/>
                <a:gd name="T26" fmla="*/ 1149208373 w 399"/>
                <a:gd name="T27" fmla="*/ 828154270 h 608"/>
                <a:gd name="T28" fmla="*/ 1122620310 w 399"/>
                <a:gd name="T29" fmla="*/ 868176800 h 608"/>
                <a:gd name="T30" fmla="*/ 1178751047 w 399"/>
                <a:gd name="T31" fmla="*/ 868176800 h 608"/>
                <a:gd name="T32" fmla="*/ 1137391647 w 399"/>
                <a:gd name="T33" fmla="*/ 972849709 h 608"/>
                <a:gd name="T34" fmla="*/ 1048763626 w 399"/>
                <a:gd name="T35" fmla="*/ 1043658531 h 608"/>
                <a:gd name="T36" fmla="*/ 948318879 w 399"/>
                <a:gd name="T37" fmla="*/ 1095994876 h 608"/>
                <a:gd name="T38" fmla="*/ 936502154 w 399"/>
                <a:gd name="T39" fmla="*/ 1166803697 h 608"/>
                <a:gd name="T40" fmla="*/ 880371203 w 399"/>
                <a:gd name="T41" fmla="*/ 1102153538 h 608"/>
                <a:gd name="T42" fmla="*/ 791743182 w 399"/>
                <a:gd name="T43" fmla="*/ 1179119266 h 608"/>
                <a:gd name="T44" fmla="*/ 747429171 w 399"/>
                <a:gd name="T45" fmla="*/ 1179119266 h 608"/>
                <a:gd name="T46" fmla="*/ 706068053 w 399"/>
                <a:gd name="T47" fmla="*/ 1129860498 h 608"/>
                <a:gd name="T48" fmla="*/ 685389213 w 399"/>
                <a:gd name="T49" fmla="*/ 1357680109 h 608"/>
                <a:gd name="T50" fmla="*/ 599715803 w 399"/>
                <a:gd name="T51" fmla="*/ 1394623308 h 608"/>
                <a:gd name="T52" fmla="*/ 561309296 w 399"/>
                <a:gd name="T53" fmla="*/ 1480825275 h 608"/>
                <a:gd name="T54" fmla="*/ 511087782 w 399"/>
                <a:gd name="T55" fmla="*/ 1480825275 h 608"/>
                <a:gd name="T56" fmla="*/ 392916980 w 399"/>
                <a:gd name="T57" fmla="*/ 1616286011 h 608"/>
                <a:gd name="T58" fmla="*/ 387007757 w 399"/>
                <a:gd name="T59" fmla="*/ 1720958700 h 608"/>
                <a:gd name="T60" fmla="*/ 360419695 w 399"/>
                <a:gd name="T61" fmla="*/ 1760981230 h 608"/>
                <a:gd name="T62" fmla="*/ 324969518 w 399"/>
                <a:gd name="T63" fmla="*/ 1871813020 h 608"/>
                <a:gd name="T64" fmla="*/ 218615495 w 399"/>
                <a:gd name="T65" fmla="*/ 1720958700 h 608"/>
                <a:gd name="T66" fmla="*/ 0 w 399"/>
                <a:gd name="T67" fmla="*/ 1009794663 h 608"/>
                <a:gd name="T68" fmla="*/ 0 w 399"/>
                <a:gd name="T69" fmla="*/ 1009794663 h 6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99"/>
                <a:gd name="T106" fmla="*/ 0 h 608"/>
                <a:gd name="T107" fmla="*/ 399 w 399"/>
                <a:gd name="T108" fmla="*/ 608 h 60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99" h="608">
                  <a:moveTo>
                    <a:pt x="0" y="328"/>
                  </a:moveTo>
                  <a:lnTo>
                    <a:pt x="23" y="330"/>
                  </a:lnTo>
                  <a:lnTo>
                    <a:pt x="25" y="290"/>
                  </a:lnTo>
                  <a:lnTo>
                    <a:pt x="53" y="235"/>
                  </a:lnTo>
                  <a:lnTo>
                    <a:pt x="40" y="195"/>
                  </a:lnTo>
                  <a:lnTo>
                    <a:pt x="97" y="3"/>
                  </a:lnTo>
                  <a:lnTo>
                    <a:pt x="110" y="3"/>
                  </a:lnTo>
                  <a:lnTo>
                    <a:pt x="114" y="28"/>
                  </a:lnTo>
                  <a:lnTo>
                    <a:pt x="171" y="7"/>
                  </a:lnTo>
                  <a:lnTo>
                    <a:pt x="173" y="0"/>
                  </a:lnTo>
                  <a:lnTo>
                    <a:pt x="218" y="9"/>
                  </a:lnTo>
                  <a:lnTo>
                    <a:pt x="292" y="197"/>
                  </a:lnTo>
                  <a:lnTo>
                    <a:pt x="327" y="199"/>
                  </a:lnTo>
                  <a:lnTo>
                    <a:pt x="389" y="269"/>
                  </a:lnTo>
                  <a:lnTo>
                    <a:pt x="380" y="282"/>
                  </a:lnTo>
                  <a:lnTo>
                    <a:pt x="399" y="282"/>
                  </a:lnTo>
                  <a:lnTo>
                    <a:pt x="385" y="316"/>
                  </a:lnTo>
                  <a:lnTo>
                    <a:pt x="355" y="339"/>
                  </a:lnTo>
                  <a:lnTo>
                    <a:pt x="321" y="356"/>
                  </a:lnTo>
                  <a:lnTo>
                    <a:pt x="317" y="379"/>
                  </a:lnTo>
                  <a:lnTo>
                    <a:pt x="298" y="358"/>
                  </a:lnTo>
                  <a:lnTo>
                    <a:pt x="268" y="383"/>
                  </a:lnTo>
                  <a:lnTo>
                    <a:pt x="253" y="383"/>
                  </a:lnTo>
                  <a:lnTo>
                    <a:pt x="239" y="367"/>
                  </a:lnTo>
                  <a:lnTo>
                    <a:pt x="232" y="441"/>
                  </a:lnTo>
                  <a:lnTo>
                    <a:pt x="203" y="453"/>
                  </a:lnTo>
                  <a:lnTo>
                    <a:pt x="190" y="481"/>
                  </a:lnTo>
                  <a:lnTo>
                    <a:pt x="173" y="481"/>
                  </a:lnTo>
                  <a:lnTo>
                    <a:pt x="133" y="525"/>
                  </a:lnTo>
                  <a:lnTo>
                    <a:pt x="131" y="559"/>
                  </a:lnTo>
                  <a:lnTo>
                    <a:pt x="122" y="572"/>
                  </a:lnTo>
                  <a:lnTo>
                    <a:pt x="110" y="608"/>
                  </a:lnTo>
                  <a:lnTo>
                    <a:pt x="74" y="559"/>
                  </a:lnTo>
                  <a:lnTo>
                    <a:pt x="0" y="328"/>
                  </a:lnTo>
                  <a:close/>
                </a:path>
              </a:pathLst>
            </a:custGeom>
            <a:solidFill>
              <a:srgbClr val="127B9B"/>
            </a:solidFill>
            <a:ln w="9525" cap="flat" cmpd="sng">
              <a:solidFill>
                <a:schemeClr val="tx1"/>
              </a:solidFill>
              <a:prstDash val="solid"/>
              <a:round/>
              <a:headEnd type="none" w="med" len="med"/>
              <a:tailEnd type="none" w="med" len="med"/>
            </a:ln>
          </p:spPr>
          <p:txBody>
            <a:bodyPr wrap="none"/>
            <a:lstStyle/>
            <a:p>
              <a:pPr fontAlgn="base">
                <a:spcBef>
                  <a:spcPct val="0"/>
                </a:spcBef>
                <a:spcAft>
                  <a:spcPct val="0"/>
                </a:spcAft>
              </a:pPr>
              <a:endParaRPr lang="en-US" sz="900" dirty="0">
                <a:solidFill>
                  <a:srgbClr val="FFFFFF"/>
                </a:solidFill>
              </a:endParaRPr>
            </a:p>
          </p:txBody>
        </p:sp>
        <p:sp>
          <p:nvSpPr>
            <p:cNvPr id="521" name="Freeform 84"/>
            <p:cNvSpPr>
              <a:spLocks/>
            </p:cNvSpPr>
            <p:nvPr/>
          </p:nvSpPr>
          <p:spPr bwMode="auto">
            <a:xfrm>
              <a:off x="1108499" y="4971926"/>
              <a:ext cx="1216995" cy="943342"/>
            </a:xfrm>
            <a:custGeom>
              <a:avLst/>
              <a:gdLst>
                <a:gd name="T0" fmla="*/ 490868286 w 2361"/>
                <a:gd name="T1" fmla="*/ 55678385 h 2169"/>
                <a:gd name="T2" fmla="*/ 408034006 w 2361"/>
                <a:gd name="T3" fmla="*/ 43305480 h 2169"/>
                <a:gd name="T4" fmla="*/ 359331200 w 2361"/>
                <a:gd name="T5" fmla="*/ 20621518 h 2169"/>
                <a:gd name="T6" fmla="*/ 315612790 w 2361"/>
                <a:gd name="T7" fmla="*/ 22683962 h 2169"/>
                <a:gd name="T8" fmla="*/ 230477936 w 2361"/>
                <a:gd name="T9" fmla="*/ 30932565 h 2169"/>
                <a:gd name="T10" fmla="*/ 172954303 w 2361"/>
                <a:gd name="T11" fmla="*/ 65989433 h 2169"/>
                <a:gd name="T12" fmla="*/ 120032398 w 2361"/>
                <a:gd name="T13" fmla="*/ 96578462 h 2169"/>
                <a:gd name="T14" fmla="*/ 143041851 w 2361"/>
                <a:gd name="T15" fmla="*/ 168754073 h 2169"/>
                <a:gd name="T16" fmla="*/ 175255496 w 2361"/>
                <a:gd name="T17" fmla="*/ 187313724 h 2169"/>
                <a:gd name="T18" fmla="*/ 168352536 w 2361"/>
                <a:gd name="T19" fmla="*/ 224432440 h 2169"/>
                <a:gd name="T20" fmla="*/ 129236551 w 2361"/>
                <a:gd name="T21" fmla="*/ 201749073 h 2169"/>
                <a:gd name="T22" fmla="*/ 60208171 w 2361"/>
                <a:gd name="T23" fmla="*/ 218246280 h 2169"/>
                <a:gd name="T24" fmla="*/ 74013472 w 2361"/>
                <a:gd name="T25" fmla="*/ 245054535 h 2169"/>
                <a:gd name="T26" fmla="*/ 48703445 w 2361"/>
                <a:gd name="T27" fmla="*/ 267738487 h 2169"/>
                <a:gd name="T28" fmla="*/ 140741277 w 2361"/>
                <a:gd name="T29" fmla="*/ 298670458 h 2169"/>
                <a:gd name="T30" fmla="*/ 186760223 w 2361"/>
                <a:gd name="T31" fmla="*/ 298670458 h 2169"/>
                <a:gd name="T32" fmla="*/ 152246004 w 2361"/>
                <a:gd name="T33" fmla="*/ 341976579 h 2169"/>
                <a:gd name="T34" fmla="*/ 110828864 w 2361"/>
                <a:gd name="T35" fmla="*/ 348162738 h 2169"/>
                <a:gd name="T36" fmla="*/ 69411705 w 2361"/>
                <a:gd name="T37" fmla="*/ 372565003 h 2169"/>
                <a:gd name="T38" fmla="*/ 39499282 w 2361"/>
                <a:gd name="T39" fmla="*/ 405560004 h 2169"/>
                <a:gd name="T40" fmla="*/ 60208171 w 2361"/>
                <a:gd name="T41" fmla="*/ 448865465 h 2169"/>
                <a:gd name="T42" fmla="*/ 87819411 w 2361"/>
                <a:gd name="T43" fmla="*/ 498357673 h 2169"/>
                <a:gd name="T44" fmla="*/ 122333591 w 2361"/>
                <a:gd name="T45" fmla="*/ 531352087 h 2169"/>
                <a:gd name="T46" fmla="*/ 115430631 w 2361"/>
                <a:gd name="T47" fmla="*/ 564346501 h 2169"/>
                <a:gd name="T48" fmla="*/ 184459030 w 2361"/>
                <a:gd name="T49" fmla="*/ 582906152 h 2169"/>
                <a:gd name="T50" fmla="*/ 228177362 w 2361"/>
                <a:gd name="T51" fmla="*/ 584968596 h 2169"/>
                <a:gd name="T52" fmla="*/ 205167909 w 2361"/>
                <a:gd name="T53" fmla="*/ 622087458 h 2169"/>
                <a:gd name="T54" fmla="*/ 186760223 w 2361"/>
                <a:gd name="T55" fmla="*/ 656800771 h 2169"/>
                <a:gd name="T56" fmla="*/ 106227097 w 2361"/>
                <a:gd name="T57" fmla="*/ 685670884 h 2169"/>
                <a:gd name="T58" fmla="*/ 11504731 w 2361"/>
                <a:gd name="T59" fmla="*/ 731038789 h 2169"/>
                <a:gd name="T60" fmla="*/ 34897515 w 2361"/>
                <a:gd name="T61" fmla="*/ 733101233 h 2169"/>
                <a:gd name="T62" fmla="*/ 85518218 w 2361"/>
                <a:gd name="T63" fmla="*/ 731038789 h 2169"/>
                <a:gd name="T64" fmla="*/ 138440084 w 2361"/>
                <a:gd name="T65" fmla="*/ 710417280 h 2169"/>
                <a:gd name="T66" fmla="*/ 198264949 w 2361"/>
                <a:gd name="T67" fmla="*/ 683609026 h 2169"/>
                <a:gd name="T68" fmla="*/ 248885623 w 2361"/>
                <a:gd name="T69" fmla="*/ 650958157 h 2169"/>
                <a:gd name="T70" fmla="*/ 299506296 w 2361"/>
                <a:gd name="T71" fmla="*/ 628274204 h 2169"/>
                <a:gd name="T72" fmla="*/ 350127047 w 2361"/>
                <a:gd name="T73" fmla="*/ 576719992 h 2169"/>
                <a:gd name="T74" fmla="*/ 334020554 w 2361"/>
                <a:gd name="T75" fmla="*/ 547849294 h 2169"/>
                <a:gd name="T76" fmla="*/ 361631774 w 2361"/>
                <a:gd name="T77" fmla="*/ 510730578 h 2169"/>
                <a:gd name="T78" fmla="*/ 405733432 w 2361"/>
                <a:gd name="T79" fmla="*/ 455051625 h 2169"/>
                <a:gd name="T80" fmla="*/ 412636392 w 2361"/>
                <a:gd name="T81" fmla="*/ 483922324 h 2169"/>
                <a:gd name="T82" fmla="*/ 382340653 w 2361"/>
                <a:gd name="T83" fmla="*/ 521041039 h 2169"/>
                <a:gd name="T84" fmla="*/ 408034006 w 2361"/>
                <a:gd name="T85" fmla="*/ 551973596 h 2169"/>
                <a:gd name="T86" fmla="*/ 451752339 w 2361"/>
                <a:gd name="T87" fmla="*/ 521041039 h 2169"/>
                <a:gd name="T88" fmla="*/ 477062366 w 2361"/>
                <a:gd name="T89" fmla="*/ 485984181 h 2169"/>
                <a:gd name="T90" fmla="*/ 493169479 w 2361"/>
                <a:gd name="T91" fmla="*/ 469486974 h 2169"/>
                <a:gd name="T92" fmla="*/ 516178932 w 2361"/>
                <a:gd name="T93" fmla="*/ 485984181 h 2169"/>
                <a:gd name="T94" fmla="*/ 552993686 w 2361"/>
                <a:gd name="T95" fmla="*/ 518979182 h 2169"/>
                <a:gd name="T96" fmla="*/ 663439340 w 2361"/>
                <a:gd name="T97" fmla="*/ 529290229 h 2169"/>
                <a:gd name="T98" fmla="*/ 704855861 w 2361"/>
                <a:gd name="T99" fmla="*/ 554036040 h 2169"/>
                <a:gd name="T100" fmla="*/ 755477153 w 2361"/>
                <a:gd name="T101" fmla="*/ 578781850 h 2169"/>
                <a:gd name="T102" fmla="*/ 757777727 w 2361"/>
                <a:gd name="T103" fmla="*/ 560222199 h 2169"/>
                <a:gd name="T104" fmla="*/ 785772892 w 2361"/>
                <a:gd name="T105" fmla="*/ 562284643 h 2169"/>
                <a:gd name="T106" fmla="*/ 820287072 w 2361"/>
                <a:gd name="T107" fmla="*/ 613838708 h 2169"/>
                <a:gd name="T108" fmla="*/ 861704212 w 2361"/>
                <a:gd name="T109" fmla="*/ 642709553 h 2169"/>
                <a:gd name="T110" fmla="*/ 889315432 w 2361"/>
                <a:gd name="T111" fmla="*/ 662987517 h 2169"/>
                <a:gd name="T112" fmla="*/ 887014239 w 2361"/>
                <a:gd name="T113" fmla="*/ 626211760 h 2169"/>
                <a:gd name="T114" fmla="*/ 808782346 w 2361"/>
                <a:gd name="T115" fmla="*/ 564346501 h 2169"/>
                <a:gd name="T116" fmla="*/ 755477153 w 2361"/>
                <a:gd name="T117" fmla="*/ 529290229 h 2169"/>
                <a:gd name="T118" fmla="*/ 711758821 w 2361"/>
                <a:gd name="T119" fmla="*/ 529290229 h 2169"/>
                <a:gd name="T120" fmla="*/ 663439340 w 2361"/>
                <a:gd name="T121" fmla="*/ 523103483 h 216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61"/>
                <a:gd name="T184" fmla="*/ 0 h 2169"/>
                <a:gd name="T185" fmla="*/ 2361 w 2361"/>
                <a:gd name="T186" fmla="*/ 2169 h 216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61" h="2169">
                  <a:moveTo>
                    <a:pt x="1730" y="1522"/>
                  </a:moveTo>
                  <a:lnTo>
                    <a:pt x="1496" y="228"/>
                  </a:lnTo>
                  <a:lnTo>
                    <a:pt x="1496" y="222"/>
                  </a:lnTo>
                  <a:lnTo>
                    <a:pt x="1496" y="216"/>
                  </a:lnTo>
                  <a:lnTo>
                    <a:pt x="1490" y="216"/>
                  </a:lnTo>
                  <a:lnTo>
                    <a:pt x="1484" y="210"/>
                  </a:lnTo>
                  <a:lnTo>
                    <a:pt x="1466" y="204"/>
                  </a:lnTo>
                  <a:lnTo>
                    <a:pt x="1442" y="198"/>
                  </a:lnTo>
                  <a:lnTo>
                    <a:pt x="1424" y="186"/>
                  </a:lnTo>
                  <a:lnTo>
                    <a:pt x="1406" y="174"/>
                  </a:lnTo>
                  <a:lnTo>
                    <a:pt x="1388" y="168"/>
                  </a:lnTo>
                  <a:lnTo>
                    <a:pt x="1364" y="162"/>
                  </a:lnTo>
                  <a:lnTo>
                    <a:pt x="1346" y="156"/>
                  </a:lnTo>
                  <a:lnTo>
                    <a:pt x="1322" y="156"/>
                  </a:lnTo>
                  <a:lnTo>
                    <a:pt x="1316" y="162"/>
                  </a:lnTo>
                  <a:lnTo>
                    <a:pt x="1316" y="168"/>
                  </a:lnTo>
                  <a:lnTo>
                    <a:pt x="1310" y="174"/>
                  </a:lnTo>
                  <a:lnTo>
                    <a:pt x="1292" y="168"/>
                  </a:lnTo>
                  <a:lnTo>
                    <a:pt x="1280" y="162"/>
                  </a:lnTo>
                  <a:lnTo>
                    <a:pt x="1262" y="156"/>
                  </a:lnTo>
                  <a:lnTo>
                    <a:pt x="1244" y="156"/>
                  </a:lnTo>
                  <a:lnTo>
                    <a:pt x="1226" y="150"/>
                  </a:lnTo>
                  <a:lnTo>
                    <a:pt x="1208" y="150"/>
                  </a:lnTo>
                  <a:lnTo>
                    <a:pt x="1190" y="150"/>
                  </a:lnTo>
                  <a:lnTo>
                    <a:pt x="1172" y="150"/>
                  </a:lnTo>
                  <a:lnTo>
                    <a:pt x="1166" y="156"/>
                  </a:lnTo>
                  <a:lnTo>
                    <a:pt x="1160" y="156"/>
                  </a:lnTo>
                  <a:lnTo>
                    <a:pt x="1154" y="156"/>
                  </a:lnTo>
                  <a:lnTo>
                    <a:pt x="1148" y="150"/>
                  </a:lnTo>
                  <a:lnTo>
                    <a:pt x="1148" y="144"/>
                  </a:lnTo>
                  <a:lnTo>
                    <a:pt x="1130" y="138"/>
                  </a:lnTo>
                  <a:lnTo>
                    <a:pt x="1118" y="138"/>
                  </a:lnTo>
                  <a:lnTo>
                    <a:pt x="1106" y="132"/>
                  </a:lnTo>
                  <a:lnTo>
                    <a:pt x="1094" y="132"/>
                  </a:lnTo>
                  <a:lnTo>
                    <a:pt x="1076" y="132"/>
                  </a:lnTo>
                  <a:lnTo>
                    <a:pt x="1064" y="126"/>
                  </a:lnTo>
                  <a:lnTo>
                    <a:pt x="1051" y="126"/>
                  </a:lnTo>
                  <a:lnTo>
                    <a:pt x="1039" y="132"/>
                  </a:lnTo>
                  <a:lnTo>
                    <a:pt x="1033" y="132"/>
                  </a:lnTo>
                  <a:lnTo>
                    <a:pt x="1027" y="138"/>
                  </a:lnTo>
                  <a:lnTo>
                    <a:pt x="1015" y="138"/>
                  </a:lnTo>
                  <a:lnTo>
                    <a:pt x="1009" y="144"/>
                  </a:lnTo>
                  <a:lnTo>
                    <a:pt x="1003" y="138"/>
                  </a:lnTo>
                  <a:lnTo>
                    <a:pt x="997" y="132"/>
                  </a:lnTo>
                  <a:lnTo>
                    <a:pt x="991" y="126"/>
                  </a:lnTo>
                  <a:lnTo>
                    <a:pt x="985" y="114"/>
                  </a:lnTo>
                  <a:lnTo>
                    <a:pt x="979" y="108"/>
                  </a:lnTo>
                  <a:lnTo>
                    <a:pt x="979" y="102"/>
                  </a:lnTo>
                  <a:lnTo>
                    <a:pt x="973" y="90"/>
                  </a:lnTo>
                  <a:lnTo>
                    <a:pt x="973" y="84"/>
                  </a:lnTo>
                  <a:lnTo>
                    <a:pt x="973" y="78"/>
                  </a:lnTo>
                  <a:lnTo>
                    <a:pt x="967" y="72"/>
                  </a:lnTo>
                  <a:lnTo>
                    <a:pt x="961" y="72"/>
                  </a:lnTo>
                  <a:lnTo>
                    <a:pt x="955" y="66"/>
                  </a:lnTo>
                  <a:lnTo>
                    <a:pt x="943" y="66"/>
                  </a:lnTo>
                  <a:lnTo>
                    <a:pt x="937" y="60"/>
                  </a:lnTo>
                  <a:lnTo>
                    <a:pt x="925" y="60"/>
                  </a:lnTo>
                  <a:lnTo>
                    <a:pt x="919" y="54"/>
                  </a:lnTo>
                  <a:lnTo>
                    <a:pt x="913" y="54"/>
                  </a:lnTo>
                  <a:lnTo>
                    <a:pt x="907" y="54"/>
                  </a:lnTo>
                  <a:lnTo>
                    <a:pt x="901" y="60"/>
                  </a:lnTo>
                  <a:lnTo>
                    <a:pt x="895" y="60"/>
                  </a:lnTo>
                  <a:lnTo>
                    <a:pt x="889" y="66"/>
                  </a:lnTo>
                  <a:lnTo>
                    <a:pt x="883" y="66"/>
                  </a:lnTo>
                  <a:lnTo>
                    <a:pt x="877" y="66"/>
                  </a:lnTo>
                  <a:lnTo>
                    <a:pt x="871" y="66"/>
                  </a:lnTo>
                  <a:lnTo>
                    <a:pt x="865" y="60"/>
                  </a:lnTo>
                  <a:lnTo>
                    <a:pt x="859" y="60"/>
                  </a:lnTo>
                  <a:lnTo>
                    <a:pt x="853" y="48"/>
                  </a:lnTo>
                  <a:lnTo>
                    <a:pt x="847" y="54"/>
                  </a:lnTo>
                  <a:lnTo>
                    <a:pt x="841" y="54"/>
                  </a:lnTo>
                  <a:lnTo>
                    <a:pt x="835" y="60"/>
                  </a:lnTo>
                  <a:lnTo>
                    <a:pt x="829" y="66"/>
                  </a:lnTo>
                  <a:lnTo>
                    <a:pt x="823" y="66"/>
                  </a:lnTo>
                  <a:lnTo>
                    <a:pt x="817" y="60"/>
                  </a:lnTo>
                  <a:lnTo>
                    <a:pt x="811" y="48"/>
                  </a:lnTo>
                  <a:lnTo>
                    <a:pt x="805" y="36"/>
                  </a:lnTo>
                  <a:lnTo>
                    <a:pt x="805" y="24"/>
                  </a:lnTo>
                  <a:lnTo>
                    <a:pt x="799" y="12"/>
                  </a:lnTo>
                  <a:lnTo>
                    <a:pt x="793" y="6"/>
                  </a:lnTo>
                  <a:lnTo>
                    <a:pt x="781" y="0"/>
                  </a:lnTo>
                  <a:lnTo>
                    <a:pt x="769" y="6"/>
                  </a:lnTo>
                  <a:lnTo>
                    <a:pt x="757" y="6"/>
                  </a:lnTo>
                  <a:lnTo>
                    <a:pt x="745" y="12"/>
                  </a:lnTo>
                  <a:lnTo>
                    <a:pt x="733" y="18"/>
                  </a:lnTo>
                  <a:lnTo>
                    <a:pt x="727" y="30"/>
                  </a:lnTo>
                  <a:lnTo>
                    <a:pt x="715" y="36"/>
                  </a:lnTo>
                  <a:lnTo>
                    <a:pt x="703" y="42"/>
                  </a:lnTo>
                  <a:lnTo>
                    <a:pt x="697" y="54"/>
                  </a:lnTo>
                  <a:lnTo>
                    <a:pt x="685" y="60"/>
                  </a:lnTo>
                  <a:lnTo>
                    <a:pt x="667" y="72"/>
                  </a:lnTo>
                  <a:lnTo>
                    <a:pt x="643" y="84"/>
                  </a:lnTo>
                  <a:lnTo>
                    <a:pt x="619" y="84"/>
                  </a:lnTo>
                  <a:lnTo>
                    <a:pt x="601" y="90"/>
                  </a:lnTo>
                  <a:lnTo>
                    <a:pt x="577" y="90"/>
                  </a:lnTo>
                  <a:lnTo>
                    <a:pt x="553" y="96"/>
                  </a:lnTo>
                  <a:lnTo>
                    <a:pt x="535" y="96"/>
                  </a:lnTo>
                  <a:lnTo>
                    <a:pt x="511" y="96"/>
                  </a:lnTo>
                  <a:lnTo>
                    <a:pt x="517" y="96"/>
                  </a:lnTo>
                  <a:lnTo>
                    <a:pt x="505" y="96"/>
                  </a:lnTo>
                  <a:lnTo>
                    <a:pt x="499" y="90"/>
                  </a:lnTo>
                  <a:lnTo>
                    <a:pt x="499" y="96"/>
                  </a:lnTo>
                  <a:lnTo>
                    <a:pt x="493" y="102"/>
                  </a:lnTo>
                  <a:lnTo>
                    <a:pt x="487" y="108"/>
                  </a:lnTo>
                  <a:lnTo>
                    <a:pt x="487" y="114"/>
                  </a:lnTo>
                  <a:lnTo>
                    <a:pt x="475" y="120"/>
                  </a:lnTo>
                  <a:lnTo>
                    <a:pt x="469" y="126"/>
                  </a:lnTo>
                  <a:lnTo>
                    <a:pt x="463" y="138"/>
                  </a:lnTo>
                  <a:lnTo>
                    <a:pt x="463" y="150"/>
                  </a:lnTo>
                  <a:lnTo>
                    <a:pt x="457" y="162"/>
                  </a:lnTo>
                  <a:lnTo>
                    <a:pt x="457" y="168"/>
                  </a:lnTo>
                  <a:lnTo>
                    <a:pt x="451" y="180"/>
                  </a:lnTo>
                  <a:lnTo>
                    <a:pt x="451" y="192"/>
                  </a:lnTo>
                  <a:lnTo>
                    <a:pt x="445" y="192"/>
                  </a:lnTo>
                  <a:lnTo>
                    <a:pt x="439" y="198"/>
                  </a:lnTo>
                  <a:lnTo>
                    <a:pt x="433" y="204"/>
                  </a:lnTo>
                  <a:lnTo>
                    <a:pt x="427" y="210"/>
                  </a:lnTo>
                  <a:lnTo>
                    <a:pt x="421" y="216"/>
                  </a:lnTo>
                  <a:lnTo>
                    <a:pt x="415" y="222"/>
                  </a:lnTo>
                  <a:lnTo>
                    <a:pt x="409" y="228"/>
                  </a:lnTo>
                  <a:lnTo>
                    <a:pt x="403" y="228"/>
                  </a:lnTo>
                  <a:lnTo>
                    <a:pt x="391" y="234"/>
                  </a:lnTo>
                  <a:lnTo>
                    <a:pt x="379" y="240"/>
                  </a:lnTo>
                  <a:lnTo>
                    <a:pt x="367" y="240"/>
                  </a:lnTo>
                  <a:lnTo>
                    <a:pt x="355" y="240"/>
                  </a:lnTo>
                  <a:lnTo>
                    <a:pt x="337" y="246"/>
                  </a:lnTo>
                  <a:lnTo>
                    <a:pt x="325" y="246"/>
                  </a:lnTo>
                  <a:lnTo>
                    <a:pt x="313" y="246"/>
                  </a:lnTo>
                  <a:lnTo>
                    <a:pt x="301" y="252"/>
                  </a:lnTo>
                  <a:lnTo>
                    <a:pt x="301" y="263"/>
                  </a:lnTo>
                  <a:lnTo>
                    <a:pt x="307" y="269"/>
                  </a:lnTo>
                  <a:lnTo>
                    <a:pt x="313" y="281"/>
                  </a:lnTo>
                  <a:lnTo>
                    <a:pt x="307" y="281"/>
                  </a:lnTo>
                  <a:lnTo>
                    <a:pt x="301" y="281"/>
                  </a:lnTo>
                  <a:lnTo>
                    <a:pt x="295" y="287"/>
                  </a:lnTo>
                  <a:lnTo>
                    <a:pt x="289" y="293"/>
                  </a:lnTo>
                  <a:lnTo>
                    <a:pt x="283" y="293"/>
                  </a:lnTo>
                  <a:lnTo>
                    <a:pt x="277" y="293"/>
                  </a:lnTo>
                  <a:lnTo>
                    <a:pt x="271" y="299"/>
                  </a:lnTo>
                  <a:lnTo>
                    <a:pt x="265" y="299"/>
                  </a:lnTo>
                  <a:lnTo>
                    <a:pt x="265" y="305"/>
                  </a:lnTo>
                  <a:lnTo>
                    <a:pt x="265" y="311"/>
                  </a:lnTo>
                  <a:lnTo>
                    <a:pt x="265" y="317"/>
                  </a:lnTo>
                  <a:lnTo>
                    <a:pt x="283" y="335"/>
                  </a:lnTo>
                  <a:lnTo>
                    <a:pt x="307" y="353"/>
                  </a:lnTo>
                  <a:lnTo>
                    <a:pt x="325" y="371"/>
                  </a:lnTo>
                  <a:lnTo>
                    <a:pt x="343" y="389"/>
                  </a:lnTo>
                  <a:lnTo>
                    <a:pt x="361" y="413"/>
                  </a:lnTo>
                  <a:lnTo>
                    <a:pt x="367" y="431"/>
                  </a:lnTo>
                  <a:lnTo>
                    <a:pt x="373" y="461"/>
                  </a:lnTo>
                  <a:lnTo>
                    <a:pt x="373" y="491"/>
                  </a:lnTo>
                  <a:lnTo>
                    <a:pt x="367" y="497"/>
                  </a:lnTo>
                  <a:lnTo>
                    <a:pt x="361" y="503"/>
                  </a:lnTo>
                  <a:lnTo>
                    <a:pt x="361" y="509"/>
                  </a:lnTo>
                  <a:lnTo>
                    <a:pt x="355" y="515"/>
                  </a:lnTo>
                  <a:lnTo>
                    <a:pt x="355" y="521"/>
                  </a:lnTo>
                  <a:lnTo>
                    <a:pt x="355" y="527"/>
                  </a:lnTo>
                  <a:lnTo>
                    <a:pt x="355" y="533"/>
                  </a:lnTo>
                  <a:lnTo>
                    <a:pt x="361" y="539"/>
                  </a:lnTo>
                  <a:lnTo>
                    <a:pt x="367" y="545"/>
                  </a:lnTo>
                  <a:lnTo>
                    <a:pt x="373" y="551"/>
                  </a:lnTo>
                  <a:lnTo>
                    <a:pt x="379" y="551"/>
                  </a:lnTo>
                  <a:lnTo>
                    <a:pt x="391" y="551"/>
                  </a:lnTo>
                  <a:lnTo>
                    <a:pt x="397" y="551"/>
                  </a:lnTo>
                  <a:lnTo>
                    <a:pt x="403" y="551"/>
                  </a:lnTo>
                  <a:lnTo>
                    <a:pt x="415" y="551"/>
                  </a:lnTo>
                  <a:lnTo>
                    <a:pt x="421" y="551"/>
                  </a:lnTo>
                  <a:lnTo>
                    <a:pt x="433" y="551"/>
                  </a:lnTo>
                  <a:lnTo>
                    <a:pt x="439" y="551"/>
                  </a:lnTo>
                  <a:lnTo>
                    <a:pt x="451" y="545"/>
                  </a:lnTo>
                  <a:lnTo>
                    <a:pt x="457" y="545"/>
                  </a:lnTo>
                  <a:lnTo>
                    <a:pt x="451" y="551"/>
                  </a:lnTo>
                  <a:lnTo>
                    <a:pt x="445" y="557"/>
                  </a:lnTo>
                  <a:lnTo>
                    <a:pt x="445" y="563"/>
                  </a:lnTo>
                  <a:lnTo>
                    <a:pt x="439" y="569"/>
                  </a:lnTo>
                  <a:lnTo>
                    <a:pt x="433" y="575"/>
                  </a:lnTo>
                  <a:lnTo>
                    <a:pt x="433" y="581"/>
                  </a:lnTo>
                  <a:lnTo>
                    <a:pt x="445" y="587"/>
                  </a:lnTo>
                  <a:lnTo>
                    <a:pt x="451" y="593"/>
                  </a:lnTo>
                  <a:lnTo>
                    <a:pt x="463" y="599"/>
                  </a:lnTo>
                  <a:lnTo>
                    <a:pt x="475" y="611"/>
                  </a:lnTo>
                  <a:lnTo>
                    <a:pt x="487" y="617"/>
                  </a:lnTo>
                  <a:lnTo>
                    <a:pt x="499" y="623"/>
                  </a:lnTo>
                  <a:lnTo>
                    <a:pt x="505" y="629"/>
                  </a:lnTo>
                  <a:lnTo>
                    <a:pt x="517" y="641"/>
                  </a:lnTo>
                  <a:lnTo>
                    <a:pt x="505" y="653"/>
                  </a:lnTo>
                  <a:lnTo>
                    <a:pt x="493" y="659"/>
                  </a:lnTo>
                  <a:lnTo>
                    <a:pt x="481" y="659"/>
                  </a:lnTo>
                  <a:lnTo>
                    <a:pt x="469" y="659"/>
                  </a:lnTo>
                  <a:lnTo>
                    <a:pt x="451" y="659"/>
                  </a:lnTo>
                  <a:lnTo>
                    <a:pt x="439" y="653"/>
                  </a:lnTo>
                  <a:lnTo>
                    <a:pt x="427" y="653"/>
                  </a:lnTo>
                  <a:lnTo>
                    <a:pt x="409" y="659"/>
                  </a:lnTo>
                  <a:lnTo>
                    <a:pt x="403" y="659"/>
                  </a:lnTo>
                  <a:lnTo>
                    <a:pt x="391" y="659"/>
                  </a:lnTo>
                  <a:lnTo>
                    <a:pt x="379" y="665"/>
                  </a:lnTo>
                  <a:lnTo>
                    <a:pt x="367" y="665"/>
                  </a:lnTo>
                  <a:lnTo>
                    <a:pt x="361" y="665"/>
                  </a:lnTo>
                  <a:lnTo>
                    <a:pt x="349" y="659"/>
                  </a:lnTo>
                  <a:lnTo>
                    <a:pt x="343" y="659"/>
                  </a:lnTo>
                  <a:lnTo>
                    <a:pt x="331" y="647"/>
                  </a:lnTo>
                  <a:lnTo>
                    <a:pt x="331" y="641"/>
                  </a:lnTo>
                  <a:lnTo>
                    <a:pt x="337" y="635"/>
                  </a:lnTo>
                  <a:lnTo>
                    <a:pt x="343" y="629"/>
                  </a:lnTo>
                  <a:lnTo>
                    <a:pt x="349" y="629"/>
                  </a:lnTo>
                  <a:lnTo>
                    <a:pt x="361" y="623"/>
                  </a:lnTo>
                  <a:lnTo>
                    <a:pt x="367" y="623"/>
                  </a:lnTo>
                  <a:lnTo>
                    <a:pt x="367" y="617"/>
                  </a:lnTo>
                  <a:lnTo>
                    <a:pt x="367" y="611"/>
                  </a:lnTo>
                  <a:lnTo>
                    <a:pt x="355" y="599"/>
                  </a:lnTo>
                  <a:lnTo>
                    <a:pt x="337" y="587"/>
                  </a:lnTo>
                  <a:lnTo>
                    <a:pt x="319" y="581"/>
                  </a:lnTo>
                  <a:lnTo>
                    <a:pt x="307" y="581"/>
                  </a:lnTo>
                  <a:lnTo>
                    <a:pt x="283" y="581"/>
                  </a:lnTo>
                  <a:lnTo>
                    <a:pt x="265" y="581"/>
                  </a:lnTo>
                  <a:lnTo>
                    <a:pt x="253" y="587"/>
                  </a:lnTo>
                  <a:lnTo>
                    <a:pt x="235" y="593"/>
                  </a:lnTo>
                  <a:lnTo>
                    <a:pt x="235" y="599"/>
                  </a:lnTo>
                  <a:lnTo>
                    <a:pt x="229" y="605"/>
                  </a:lnTo>
                  <a:lnTo>
                    <a:pt x="229" y="611"/>
                  </a:lnTo>
                  <a:lnTo>
                    <a:pt x="223" y="623"/>
                  </a:lnTo>
                  <a:lnTo>
                    <a:pt x="217" y="623"/>
                  </a:lnTo>
                  <a:lnTo>
                    <a:pt x="211" y="623"/>
                  </a:lnTo>
                  <a:lnTo>
                    <a:pt x="205" y="623"/>
                  </a:lnTo>
                  <a:lnTo>
                    <a:pt x="199" y="623"/>
                  </a:lnTo>
                  <a:lnTo>
                    <a:pt x="187" y="623"/>
                  </a:lnTo>
                  <a:lnTo>
                    <a:pt x="181" y="623"/>
                  </a:lnTo>
                  <a:lnTo>
                    <a:pt x="175" y="617"/>
                  </a:lnTo>
                  <a:lnTo>
                    <a:pt x="169" y="611"/>
                  </a:lnTo>
                  <a:lnTo>
                    <a:pt x="163" y="623"/>
                  </a:lnTo>
                  <a:lnTo>
                    <a:pt x="157" y="635"/>
                  </a:lnTo>
                  <a:lnTo>
                    <a:pt x="145" y="641"/>
                  </a:lnTo>
                  <a:lnTo>
                    <a:pt x="133" y="647"/>
                  </a:lnTo>
                  <a:lnTo>
                    <a:pt x="121" y="653"/>
                  </a:lnTo>
                  <a:lnTo>
                    <a:pt x="109" y="659"/>
                  </a:lnTo>
                  <a:lnTo>
                    <a:pt x="103" y="671"/>
                  </a:lnTo>
                  <a:lnTo>
                    <a:pt x="91" y="683"/>
                  </a:lnTo>
                  <a:lnTo>
                    <a:pt x="97" y="689"/>
                  </a:lnTo>
                  <a:lnTo>
                    <a:pt x="103" y="689"/>
                  </a:lnTo>
                  <a:lnTo>
                    <a:pt x="115" y="689"/>
                  </a:lnTo>
                  <a:lnTo>
                    <a:pt x="127" y="689"/>
                  </a:lnTo>
                  <a:lnTo>
                    <a:pt x="139" y="689"/>
                  </a:lnTo>
                  <a:lnTo>
                    <a:pt x="151" y="689"/>
                  </a:lnTo>
                  <a:lnTo>
                    <a:pt x="157" y="695"/>
                  </a:lnTo>
                  <a:lnTo>
                    <a:pt x="169" y="695"/>
                  </a:lnTo>
                  <a:lnTo>
                    <a:pt x="181" y="701"/>
                  </a:lnTo>
                  <a:lnTo>
                    <a:pt x="187" y="707"/>
                  </a:lnTo>
                  <a:lnTo>
                    <a:pt x="193" y="707"/>
                  </a:lnTo>
                  <a:lnTo>
                    <a:pt x="193" y="713"/>
                  </a:lnTo>
                  <a:lnTo>
                    <a:pt x="193" y="719"/>
                  </a:lnTo>
                  <a:lnTo>
                    <a:pt x="187" y="725"/>
                  </a:lnTo>
                  <a:lnTo>
                    <a:pt x="181" y="731"/>
                  </a:lnTo>
                  <a:lnTo>
                    <a:pt x="169" y="731"/>
                  </a:lnTo>
                  <a:lnTo>
                    <a:pt x="163" y="731"/>
                  </a:lnTo>
                  <a:lnTo>
                    <a:pt x="157" y="731"/>
                  </a:lnTo>
                  <a:lnTo>
                    <a:pt x="151" y="725"/>
                  </a:lnTo>
                  <a:lnTo>
                    <a:pt x="145" y="725"/>
                  </a:lnTo>
                  <a:lnTo>
                    <a:pt x="133" y="719"/>
                  </a:lnTo>
                  <a:lnTo>
                    <a:pt x="127" y="713"/>
                  </a:lnTo>
                  <a:lnTo>
                    <a:pt x="121" y="713"/>
                  </a:lnTo>
                  <a:lnTo>
                    <a:pt x="121" y="719"/>
                  </a:lnTo>
                  <a:lnTo>
                    <a:pt x="121" y="731"/>
                  </a:lnTo>
                  <a:lnTo>
                    <a:pt x="121" y="737"/>
                  </a:lnTo>
                  <a:lnTo>
                    <a:pt x="121" y="749"/>
                  </a:lnTo>
                  <a:lnTo>
                    <a:pt x="121" y="755"/>
                  </a:lnTo>
                  <a:lnTo>
                    <a:pt x="121" y="761"/>
                  </a:lnTo>
                  <a:lnTo>
                    <a:pt x="121" y="767"/>
                  </a:lnTo>
                  <a:lnTo>
                    <a:pt x="127" y="779"/>
                  </a:lnTo>
                  <a:lnTo>
                    <a:pt x="139" y="785"/>
                  </a:lnTo>
                  <a:lnTo>
                    <a:pt x="145" y="791"/>
                  </a:lnTo>
                  <a:lnTo>
                    <a:pt x="157" y="797"/>
                  </a:lnTo>
                  <a:lnTo>
                    <a:pt x="163" y="809"/>
                  </a:lnTo>
                  <a:lnTo>
                    <a:pt x="175" y="815"/>
                  </a:lnTo>
                  <a:lnTo>
                    <a:pt x="181" y="827"/>
                  </a:lnTo>
                  <a:lnTo>
                    <a:pt x="187" y="833"/>
                  </a:lnTo>
                  <a:lnTo>
                    <a:pt x="193" y="845"/>
                  </a:lnTo>
                  <a:lnTo>
                    <a:pt x="193" y="839"/>
                  </a:lnTo>
                  <a:lnTo>
                    <a:pt x="187" y="839"/>
                  </a:lnTo>
                  <a:lnTo>
                    <a:pt x="193" y="845"/>
                  </a:lnTo>
                  <a:lnTo>
                    <a:pt x="199" y="851"/>
                  </a:lnTo>
                  <a:lnTo>
                    <a:pt x="217" y="839"/>
                  </a:lnTo>
                  <a:lnTo>
                    <a:pt x="241" y="827"/>
                  </a:lnTo>
                  <a:lnTo>
                    <a:pt x="259" y="827"/>
                  </a:lnTo>
                  <a:lnTo>
                    <a:pt x="283" y="833"/>
                  </a:lnTo>
                  <a:lnTo>
                    <a:pt x="301" y="833"/>
                  </a:lnTo>
                  <a:lnTo>
                    <a:pt x="325" y="845"/>
                  </a:lnTo>
                  <a:lnTo>
                    <a:pt x="343" y="857"/>
                  </a:lnTo>
                  <a:lnTo>
                    <a:pt x="367" y="869"/>
                  </a:lnTo>
                  <a:lnTo>
                    <a:pt x="373" y="869"/>
                  </a:lnTo>
                  <a:lnTo>
                    <a:pt x="379" y="869"/>
                  </a:lnTo>
                  <a:lnTo>
                    <a:pt x="385" y="869"/>
                  </a:lnTo>
                  <a:lnTo>
                    <a:pt x="391" y="863"/>
                  </a:lnTo>
                  <a:lnTo>
                    <a:pt x="403" y="851"/>
                  </a:lnTo>
                  <a:lnTo>
                    <a:pt x="421" y="839"/>
                  </a:lnTo>
                  <a:lnTo>
                    <a:pt x="433" y="827"/>
                  </a:lnTo>
                  <a:lnTo>
                    <a:pt x="451" y="827"/>
                  </a:lnTo>
                  <a:lnTo>
                    <a:pt x="469" y="821"/>
                  </a:lnTo>
                  <a:lnTo>
                    <a:pt x="487" y="821"/>
                  </a:lnTo>
                  <a:lnTo>
                    <a:pt x="505" y="827"/>
                  </a:lnTo>
                  <a:lnTo>
                    <a:pt x="517" y="833"/>
                  </a:lnTo>
                  <a:lnTo>
                    <a:pt x="523" y="839"/>
                  </a:lnTo>
                  <a:lnTo>
                    <a:pt x="523" y="845"/>
                  </a:lnTo>
                  <a:lnTo>
                    <a:pt x="523" y="851"/>
                  </a:lnTo>
                  <a:lnTo>
                    <a:pt x="523" y="857"/>
                  </a:lnTo>
                  <a:lnTo>
                    <a:pt x="517" y="863"/>
                  </a:lnTo>
                  <a:lnTo>
                    <a:pt x="505" y="869"/>
                  </a:lnTo>
                  <a:lnTo>
                    <a:pt x="499" y="869"/>
                  </a:lnTo>
                  <a:lnTo>
                    <a:pt x="487" y="869"/>
                  </a:lnTo>
                  <a:lnTo>
                    <a:pt x="475" y="869"/>
                  </a:lnTo>
                  <a:lnTo>
                    <a:pt x="469" y="869"/>
                  </a:lnTo>
                  <a:lnTo>
                    <a:pt x="457" y="875"/>
                  </a:lnTo>
                  <a:lnTo>
                    <a:pt x="451" y="875"/>
                  </a:lnTo>
                  <a:lnTo>
                    <a:pt x="439" y="887"/>
                  </a:lnTo>
                  <a:lnTo>
                    <a:pt x="439" y="899"/>
                  </a:lnTo>
                  <a:lnTo>
                    <a:pt x="433" y="911"/>
                  </a:lnTo>
                  <a:lnTo>
                    <a:pt x="439" y="923"/>
                  </a:lnTo>
                  <a:lnTo>
                    <a:pt x="439" y="935"/>
                  </a:lnTo>
                  <a:lnTo>
                    <a:pt x="439" y="947"/>
                  </a:lnTo>
                  <a:lnTo>
                    <a:pt x="439" y="959"/>
                  </a:lnTo>
                  <a:lnTo>
                    <a:pt x="439" y="971"/>
                  </a:lnTo>
                  <a:lnTo>
                    <a:pt x="439" y="977"/>
                  </a:lnTo>
                  <a:lnTo>
                    <a:pt x="433" y="983"/>
                  </a:lnTo>
                  <a:lnTo>
                    <a:pt x="427" y="989"/>
                  </a:lnTo>
                  <a:lnTo>
                    <a:pt x="421" y="995"/>
                  </a:lnTo>
                  <a:lnTo>
                    <a:pt x="415" y="995"/>
                  </a:lnTo>
                  <a:lnTo>
                    <a:pt x="409" y="995"/>
                  </a:lnTo>
                  <a:lnTo>
                    <a:pt x="403" y="995"/>
                  </a:lnTo>
                  <a:lnTo>
                    <a:pt x="397" y="995"/>
                  </a:lnTo>
                  <a:lnTo>
                    <a:pt x="391" y="995"/>
                  </a:lnTo>
                  <a:lnTo>
                    <a:pt x="379" y="995"/>
                  </a:lnTo>
                  <a:lnTo>
                    <a:pt x="373" y="995"/>
                  </a:lnTo>
                  <a:lnTo>
                    <a:pt x="373" y="1001"/>
                  </a:lnTo>
                  <a:lnTo>
                    <a:pt x="367" y="1007"/>
                  </a:lnTo>
                  <a:lnTo>
                    <a:pt x="361" y="1013"/>
                  </a:lnTo>
                  <a:lnTo>
                    <a:pt x="361" y="1019"/>
                  </a:lnTo>
                  <a:lnTo>
                    <a:pt x="355" y="1025"/>
                  </a:lnTo>
                  <a:lnTo>
                    <a:pt x="355" y="1031"/>
                  </a:lnTo>
                  <a:lnTo>
                    <a:pt x="349" y="1037"/>
                  </a:lnTo>
                  <a:lnTo>
                    <a:pt x="349" y="1043"/>
                  </a:lnTo>
                  <a:lnTo>
                    <a:pt x="343" y="1049"/>
                  </a:lnTo>
                  <a:lnTo>
                    <a:pt x="337" y="1049"/>
                  </a:lnTo>
                  <a:lnTo>
                    <a:pt x="331" y="1049"/>
                  </a:lnTo>
                  <a:lnTo>
                    <a:pt x="319" y="1049"/>
                  </a:lnTo>
                  <a:lnTo>
                    <a:pt x="313" y="1043"/>
                  </a:lnTo>
                  <a:lnTo>
                    <a:pt x="307" y="1037"/>
                  </a:lnTo>
                  <a:lnTo>
                    <a:pt x="301" y="1025"/>
                  </a:lnTo>
                  <a:lnTo>
                    <a:pt x="295" y="1019"/>
                  </a:lnTo>
                  <a:lnTo>
                    <a:pt x="289" y="1013"/>
                  </a:lnTo>
                  <a:lnTo>
                    <a:pt x="283" y="1007"/>
                  </a:lnTo>
                  <a:lnTo>
                    <a:pt x="277" y="1001"/>
                  </a:lnTo>
                  <a:lnTo>
                    <a:pt x="265" y="1001"/>
                  </a:lnTo>
                  <a:lnTo>
                    <a:pt x="259" y="1001"/>
                  </a:lnTo>
                  <a:lnTo>
                    <a:pt x="247" y="1001"/>
                  </a:lnTo>
                  <a:lnTo>
                    <a:pt x="241" y="1007"/>
                  </a:lnTo>
                  <a:lnTo>
                    <a:pt x="235" y="1013"/>
                  </a:lnTo>
                  <a:lnTo>
                    <a:pt x="229" y="1019"/>
                  </a:lnTo>
                  <a:lnTo>
                    <a:pt x="229" y="1025"/>
                  </a:lnTo>
                  <a:lnTo>
                    <a:pt x="229" y="1031"/>
                  </a:lnTo>
                  <a:lnTo>
                    <a:pt x="223" y="1037"/>
                  </a:lnTo>
                  <a:lnTo>
                    <a:pt x="229" y="1043"/>
                  </a:lnTo>
                  <a:lnTo>
                    <a:pt x="229" y="1049"/>
                  </a:lnTo>
                  <a:lnTo>
                    <a:pt x="235" y="1055"/>
                  </a:lnTo>
                  <a:lnTo>
                    <a:pt x="235" y="1061"/>
                  </a:lnTo>
                  <a:lnTo>
                    <a:pt x="241" y="1067"/>
                  </a:lnTo>
                  <a:lnTo>
                    <a:pt x="223" y="1061"/>
                  </a:lnTo>
                  <a:lnTo>
                    <a:pt x="205" y="1067"/>
                  </a:lnTo>
                  <a:lnTo>
                    <a:pt x="193" y="1079"/>
                  </a:lnTo>
                  <a:lnTo>
                    <a:pt x="181" y="1084"/>
                  </a:lnTo>
                  <a:lnTo>
                    <a:pt x="169" y="1102"/>
                  </a:lnTo>
                  <a:lnTo>
                    <a:pt x="163" y="1114"/>
                  </a:lnTo>
                  <a:lnTo>
                    <a:pt x="157" y="1132"/>
                  </a:lnTo>
                  <a:lnTo>
                    <a:pt x="157" y="1150"/>
                  </a:lnTo>
                  <a:lnTo>
                    <a:pt x="157" y="1156"/>
                  </a:lnTo>
                  <a:lnTo>
                    <a:pt x="151" y="1156"/>
                  </a:lnTo>
                  <a:lnTo>
                    <a:pt x="145" y="1162"/>
                  </a:lnTo>
                  <a:lnTo>
                    <a:pt x="145" y="1168"/>
                  </a:lnTo>
                  <a:lnTo>
                    <a:pt x="139" y="1162"/>
                  </a:lnTo>
                  <a:lnTo>
                    <a:pt x="133" y="1156"/>
                  </a:lnTo>
                  <a:lnTo>
                    <a:pt x="127" y="1156"/>
                  </a:lnTo>
                  <a:lnTo>
                    <a:pt x="121" y="1150"/>
                  </a:lnTo>
                  <a:lnTo>
                    <a:pt x="115" y="1150"/>
                  </a:lnTo>
                  <a:lnTo>
                    <a:pt x="109" y="1150"/>
                  </a:lnTo>
                  <a:lnTo>
                    <a:pt x="103" y="1156"/>
                  </a:lnTo>
                  <a:lnTo>
                    <a:pt x="97" y="1162"/>
                  </a:lnTo>
                  <a:lnTo>
                    <a:pt x="97" y="1168"/>
                  </a:lnTo>
                  <a:lnTo>
                    <a:pt x="103" y="1174"/>
                  </a:lnTo>
                  <a:lnTo>
                    <a:pt x="103" y="1180"/>
                  </a:lnTo>
                  <a:lnTo>
                    <a:pt x="103" y="1186"/>
                  </a:lnTo>
                  <a:lnTo>
                    <a:pt x="109" y="1198"/>
                  </a:lnTo>
                  <a:lnTo>
                    <a:pt x="109" y="1204"/>
                  </a:lnTo>
                  <a:lnTo>
                    <a:pt x="109" y="1210"/>
                  </a:lnTo>
                  <a:lnTo>
                    <a:pt x="103" y="1216"/>
                  </a:lnTo>
                  <a:lnTo>
                    <a:pt x="103" y="1222"/>
                  </a:lnTo>
                  <a:lnTo>
                    <a:pt x="97" y="1228"/>
                  </a:lnTo>
                  <a:lnTo>
                    <a:pt x="97" y="1234"/>
                  </a:lnTo>
                  <a:lnTo>
                    <a:pt x="97" y="1240"/>
                  </a:lnTo>
                  <a:lnTo>
                    <a:pt x="97" y="1246"/>
                  </a:lnTo>
                  <a:lnTo>
                    <a:pt x="97" y="1252"/>
                  </a:lnTo>
                  <a:lnTo>
                    <a:pt x="97" y="1258"/>
                  </a:lnTo>
                  <a:lnTo>
                    <a:pt x="103" y="1264"/>
                  </a:lnTo>
                  <a:lnTo>
                    <a:pt x="115" y="1270"/>
                  </a:lnTo>
                  <a:lnTo>
                    <a:pt x="121" y="1276"/>
                  </a:lnTo>
                  <a:lnTo>
                    <a:pt x="127" y="1282"/>
                  </a:lnTo>
                  <a:lnTo>
                    <a:pt x="133" y="1288"/>
                  </a:lnTo>
                  <a:lnTo>
                    <a:pt x="145" y="1294"/>
                  </a:lnTo>
                  <a:lnTo>
                    <a:pt x="151" y="1300"/>
                  </a:lnTo>
                  <a:lnTo>
                    <a:pt x="157" y="1306"/>
                  </a:lnTo>
                  <a:lnTo>
                    <a:pt x="163" y="1312"/>
                  </a:lnTo>
                  <a:lnTo>
                    <a:pt x="163" y="1318"/>
                  </a:lnTo>
                  <a:lnTo>
                    <a:pt x="157" y="1330"/>
                  </a:lnTo>
                  <a:lnTo>
                    <a:pt x="157" y="1336"/>
                  </a:lnTo>
                  <a:lnTo>
                    <a:pt x="151" y="1342"/>
                  </a:lnTo>
                  <a:lnTo>
                    <a:pt x="139" y="1348"/>
                  </a:lnTo>
                  <a:lnTo>
                    <a:pt x="133" y="1348"/>
                  </a:lnTo>
                  <a:lnTo>
                    <a:pt x="127" y="1354"/>
                  </a:lnTo>
                  <a:lnTo>
                    <a:pt x="133" y="1360"/>
                  </a:lnTo>
                  <a:lnTo>
                    <a:pt x="133" y="1366"/>
                  </a:lnTo>
                  <a:lnTo>
                    <a:pt x="139" y="1378"/>
                  </a:lnTo>
                  <a:lnTo>
                    <a:pt x="157" y="1384"/>
                  </a:lnTo>
                  <a:lnTo>
                    <a:pt x="169" y="1390"/>
                  </a:lnTo>
                  <a:lnTo>
                    <a:pt x="175" y="1396"/>
                  </a:lnTo>
                  <a:lnTo>
                    <a:pt x="187" y="1408"/>
                  </a:lnTo>
                  <a:lnTo>
                    <a:pt x="199" y="1414"/>
                  </a:lnTo>
                  <a:lnTo>
                    <a:pt x="211" y="1426"/>
                  </a:lnTo>
                  <a:lnTo>
                    <a:pt x="217" y="1438"/>
                  </a:lnTo>
                  <a:lnTo>
                    <a:pt x="229" y="1450"/>
                  </a:lnTo>
                  <a:lnTo>
                    <a:pt x="235" y="1456"/>
                  </a:lnTo>
                  <a:lnTo>
                    <a:pt x="247" y="1462"/>
                  </a:lnTo>
                  <a:lnTo>
                    <a:pt x="259" y="1456"/>
                  </a:lnTo>
                  <a:lnTo>
                    <a:pt x="271" y="1456"/>
                  </a:lnTo>
                  <a:lnTo>
                    <a:pt x="283" y="1444"/>
                  </a:lnTo>
                  <a:lnTo>
                    <a:pt x="295" y="1438"/>
                  </a:lnTo>
                  <a:lnTo>
                    <a:pt x="301" y="1426"/>
                  </a:lnTo>
                  <a:lnTo>
                    <a:pt x="307" y="1408"/>
                  </a:lnTo>
                  <a:lnTo>
                    <a:pt x="307" y="1426"/>
                  </a:lnTo>
                  <a:lnTo>
                    <a:pt x="307" y="1438"/>
                  </a:lnTo>
                  <a:lnTo>
                    <a:pt x="313" y="1450"/>
                  </a:lnTo>
                  <a:lnTo>
                    <a:pt x="313" y="1462"/>
                  </a:lnTo>
                  <a:lnTo>
                    <a:pt x="313" y="1474"/>
                  </a:lnTo>
                  <a:lnTo>
                    <a:pt x="319" y="1492"/>
                  </a:lnTo>
                  <a:lnTo>
                    <a:pt x="319" y="1504"/>
                  </a:lnTo>
                  <a:lnTo>
                    <a:pt x="325" y="1516"/>
                  </a:lnTo>
                  <a:lnTo>
                    <a:pt x="325" y="1528"/>
                  </a:lnTo>
                  <a:lnTo>
                    <a:pt x="325" y="1534"/>
                  </a:lnTo>
                  <a:lnTo>
                    <a:pt x="319" y="1540"/>
                  </a:lnTo>
                  <a:lnTo>
                    <a:pt x="319" y="1546"/>
                  </a:lnTo>
                  <a:lnTo>
                    <a:pt x="319" y="1558"/>
                  </a:lnTo>
                  <a:lnTo>
                    <a:pt x="313" y="1564"/>
                  </a:lnTo>
                  <a:lnTo>
                    <a:pt x="313" y="1570"/>
                  </a:lnTo>
                  <a:lnTo>
                    <a:pt x="313" y="1582"/>
                  </a:lnTo>
                  <a:lnTo>
                    <a:pt x="307" y="1588"/>
                  </a:lnTo>
                  <a:lnTo>
                    <a:pt x="301" y="1588"/>
                  </a:lnTo>
                  <a:lnTo>
                    <a:pt x="301" y="1594"/>
                  </a:lnTo>
                  <a:lnTo>
                    <a:pt x="295" y="1600"/>
                  </a:lnTo>
                  <a:lnTo>
                    <a:pt x="283" y="1606"/>
                  </a:lnTo>
                  <a:lnTo>
                    <a:pt x="277" y="1612"/>
                  </a:lnTo>
                  <a:lnTo>
                    <a:pt x="271" y="1618"/>
                  </a:lnTo>
                  <a:lnTo>
                    <a:pt x="271" y="1624"/>
                  </a:lnTo>
                  <a:lnTo>
                    <a:pt x="265" y="1630"/>
                  </a:lnTo>
                  <a:lnTo>
                    <a:pt x="265" y="1636"/>
                  </a:lnTo>
                  <a:lnTo>
                    <a:pt x="265" y="1642"/>
                  </a:lnTo>
                  <a:lnTo>
                    <a:pt x="265" y="1648"/>
                  </a:lnTo>
                  <a:lnTo>
                    <a:pt x="271" y="1654"/>
                  </a:lnTo>
                  <a:lnTo>
                    <a:pt x="283" y="1666"/>
                  </a:lnTo>
                  <a:lnTo>
                    <a:pt x="289" y="1654"/>
                  </a:lnTo>
                  <a:lnTo>
                    <a:pt x="301" y="1642"/>
                  </a:lnTo>
                  <a:lnTo>
                    <a:pt x="313" y="1636"/>
                  </a:lnTo>
                  <a:lnTo>
                    <a:pt x="325" y="1630"/>
                  </a:lnTo>
                  <a:lnTo>
                    <a:pt x="337" y="1630"/>
                  </a:lnTo>
                  <a:lnTo>
                    <a:pt x="349" y="1630"/>
                  </a:lnTo>
                  <a:lnTo>
                    <a:pt x="361" y="1630"/>
                  </a:lnTo>
                  <a:lnTo>
                    <a:pt x="373" y="1636"/>
                  </a:lnTo>
                  <a:lnTo>
                    <a:pt x="379" y="1642"/>
                  </a:lnTo>
                  <a:lnTo>
                    <a:pt x="391" y="1654"/>
                  </a:lnTo>
                  <a:lnTo>
                    <a:pt x="403" y="1666"/>
                  </a:lnTo>
                  <a:lnTo>
                    <a:pt x="415" y="1678"/>
                  </a:lnTo>
                  <a:lnTo>
                    <a:pt x="421" y="1690"/>
                  </a:lnTo>
                  <a:lnTo>
                    <a:pt x="433" y="1702"/>
                  </a:lnTo>
                  <a:lnTo>
                    <a:pt x="445" y="1714"/>
                  </a:lnTo>
                  <a:lnTo>
                    <a:pt x="457" y="1726"/>
                  </a:lnTo>
                  <a:lnTo>
                    <a:pt x="469" y="1726"/>
                  </a:lnTo>
                  <a:lnTo>
                    <a:pt x="475" y="1720"/>
                  </a:lnTo>
                  <a:lnTo>
                    <a:pt x="481" y="1720"/>
                  </a:lnTo>
                  <a:lnTo>
                    <a:pt x="481" y="1708"/>
                  </a:lnTo>
                  <a:lnTo>
                    <a:pt x="481" y="1696"/>
                  </a:lnTo>
                  <a:lnTo>
                    <a:pt x="487" y="1690"/>
                  </a:lnTo>
                  <a:lnTo>
                    <a:pt x="487" y="1678"/>
                  </a:lnTo>
                  <a:lnTo>
                    <a:pt x="493" y="1672"/>
                  </a:lnTo>
                  <a:lnTo>
                    <a:pt x="505" y="1666"/>
                  </a:lnTo>
                  <a:lnTo>
                    <a:pt x="511" y="1660"/>
                  </a:lnTo>
                  <a:lnTo>
                    <a:pt x="523" y="1654"/>
                  </a:lnTo>
                  <a:lnTo>
                    <a:pt x="523" y="1660"/>
                  </a:lnTo>
                  <a:lnTo>
                    <a:pt x="523" y="1672"/>
                  </a:lnTo>
                  <a:lnTo>
                    <a:pt x="517" y="1678"/>
                  </a:lnTo>
                  <a:lnTo>
                    <a:pt x="517" y="1690"/>
                  </a:lnTo>
                  <a:lnTo>
                    <a:pt x="517" y="1696"/>
                  </a:lnTo>
                  <a:lnTo>
                    <a:pt x="523" y="1702"/>
                  </a:lnTo>
                  <a:lnTo>
                    <a:pt x="523" y="1708"/>
                  </a:lnTo>
                  <a:lnTo>
                    <a:pt x="529" y="1714"/>
                  </a:lnTo>
                  <a:lnTo>
                    <a:pt x="541" y="1714"/>
                  </a:lnTo>
                  <a:lnTo>
                    <a:pt x="553" y="1708"/>
                  </a:lnTo>
                  <a:lnTo>
                    <a:pt x="565" y="1708"/>
                  </a:lnTo>
                  <a:lnTo>
                    <a:pt x="571" y="1702"/>
                  </a:lnTo>
                  <a:lnTo>
                    <a:pt x="583" y="1702"/>
                  </a:lnTo>
                  <a:lnTo>
                    <a:pt x="595" y="1702"/>
                  </a:lnTo>
                  <a:lnTo>
                    <a:pt x="607" y="1702"/>
                  </a:lnTo>
                  <a:lnTo>
                    <a:pt x="613" y="1708"/>
                  </a:lnTo>
                  <a:lnTo>
                    <a:pt x="619" y="1708"/>
                  </a:lnTo>
                  <a:lnTo>
                    <a:pt x="619" y="1714"/>
                  </a:lnTo>
                  <a:lnTo>
                    <a:pt x="619" y="1720"/>
                  </a:lnTo>
                  <a:lnTo>
                    <a:pt x="613" y="1726"/>
                  </a:lnTo>
                  <a:lnTo>
                    <a:pt x="607" y="1732"/>
                  </a:lnTo>
                  <a:lnTo>
                    <a:pt x="601" y="1738"/>
                  </a:lnTo>
                  <a:lnTo>
                    <a:pt x="589" y="1738"/>
                  </a:lnTo>
                  <a:lnTo>
                    <a:pt x="583" y="1744"/>
                  </a:lnTo>
                  <a:lnTo>
                    <a:pt x="577" y="1750"/>
                  </a:lnTo>
                  <a:lnTo>
                    <a:pt x="571" y="1756"/>
                  </a:lnTo>
                  <a:lnTo>
                    <a:pt x="559" y="1762"/>
                  </a:lnTo>
                  <a:lnTo>
                    <a:pt x="553" y="1768"/>
                  </a:lnTo>
                  <a:lnTo>
                    <a:pt x="547" y="1774"/>
                  </a:lnTo>
                  <a:lnTo>
                    <a:pt x="541" y="1780"/>
                  </a:lnTo>
                  <a:lnTo>
                    <a:pt x="535" y="1786"/>
                  </a:lnTo>
                  <a:lnTo>
                    <a:pt x="535" y="1798"/>
                  </a:lnTo>
                  <a:lnTo>
                    <a:pt x="535" y="1804"/>
                  </a:lnTo>
                  <a:lnTo>
                    <a:pt x="535" y="1810"/>
                  </a:lnTo>
                  <a:lnTo>
                    <a:pt x="529" y="1822"/>
                  </a:lnTo>
                  <a:lnTo>
                    <a:pt x="529" y="1828"/>
                  </a:lnTo>
                  <a:lnTo>
                    <a:pt x="523" y="1834"/>
                  </a:lnTo>
                  <a:lnTo>
                    <a:pt x="517" y="1834"/>
                  </a:lnTo>
                  <a:lnTo>
                    <a:pt x="517" y="1840"/>
                  </a:lnTo>
                  <a:lnTo>
                    <a:pt x="511" y="1846"/>
                  </a:lnTo>
                  <a:lnTo>
                    <a:pt x="505" y="1852"/>
                  </a:lnTo>
                  <a:lnTo>
                    <a:pt x="499" y="1858"/>
                  </a:lnTo>
                  <a:lnTo>
                    <a:pt x="493" y="1864"/>
                  </a:lnTo>
                  <a:lnTo>
                    <a:pt x="487" y="1870"/>
                  </a:lnTo>
                  <a:lnTo>
                    <a:pt x="481" y="1870"/>
                  </a:lnTo>
                  <a:lnTo>
                    <a:pt x="475" y="1876"/>
                  </a:lnTo>
                  <a:lnTo>
                    <a:pt x="469" y="1882"/>
                  </a:lnTo>
                  <a:lnTo>
                    <a:pt x="469" y="1888"/>
                  </a:lnTo>
                  <a:lnTo>
                    <a:pt x="475" y="1894"/>
                  </a:lnTo>
                  <a:lnTo>
                    <a:pt x="475" y="1900"/>
                  </a:lnTo>
                  <a:lnTo>
                    <a:pt x="481" y="1906"/>
                  </a:lnTo>
                  <a:lnTo>
                    <a:pt x="487" y="1911"/>
                  </a:lnTo>
                  <a:lnTo>
                    <a:pt x="487" y="1917"/>
                  </a:lnTo>
                  <a:lnTo>
                    <a:pt x="481" y="1923"/>
                  </a:lnTo>
                  <a:lnTo>
                    <a:pt x="481" y="1929"/>
                  </a:lnTo>
                  <a:lnTo>
                    <a:pt x="475" y="1929"/>
                  </a:lnTo>
                  <a:lnTo>
                    <a:pt x="463" y="1929"/>
                  </a:lnTo>
                  <a:lnTo>
                    <a:pt x="451" y="1929"/>
                  </a:lnTo>
                  <a:lnTo>
                    <a:pt x="445" y="1929"/>
                  </a:lnTo>
                  <a:lnTo>
                    <a:pt x="433" y="1929"/>
                  </a:lnTo>
                  <a:lnTo>
                    <a:pt x="427" y="1935"/>
                  </a:lnTo>
                  <a:lnTo>
                    <a:pt x="415" y="1935"/>
                  </a:lnTo>
                  <a:lnTo>
                    <a:pt x="409" y="1941"/>
                  </a:lnTo>
                  <a:lnTo>
                    <a:pt x="397" y="1959"/>
                  </a:lnTo>
                  <a:lnTo>
                    <a:pt x="379" y="1965"/>
                  </a:lnTo>
                  <a:lnTo>
                    <a:pt x="361" y="1971"/>
                  </a:lnTo>
                  <a:lnTo>
                    <a:pt x="343" y="1977"/>
                  </a:lnTo>
                  <a:lnTo>
                    <a:pt x="325" y="1977"/>
                  </a:lnTo>
                  <a:lnTo>
                    <a:pt x="307" y="1983"/>
                  </a:lnTo>
                  <a:lnTo>
                    <a:pt x="289" y="1989"/>
                  </a:lnTo>
                  <a:lnTo>
                    <a:pt x="277" y="1995"/>
                  </a:lnTo>
                  <a:lnTo>
                    <a:pt x="277" y="2007"/>
                  </a:lnTo>
                  <a:lnTo>
                    <a:pt x="283" y="2013"/>
                  </a:lnTo>
                  <a:lnTo>
                    <a:pt x="277" y="2019"/>
                  </a:lnTo>
                  <a:lnTo>
                    <a:pt x="271" y="2025"/>
                  </a:lnTo>
                  <a:lnTo>
                    <a:pt x="265" y="2025"/>
                  </a:lnTo>
                  <a:lnTo>
                    <a:pt x="259" y="2031"/>
                  </a:lnTo>
                  <a:lnTo>
                    <a:pt x="253" y="2031"/>
                  </a:lnTo>
                  <a:lnTo>
                    <a:pt x="247" y="2031"/>
                  </a:lnTo>
                  <a:lnTo>
                    <a:pt x="223" y="2037"/>
                  </a:lnTo>
                  <a:lnTo>
                    <a:pt x="193" y="2043"/>
                  </a:lnTo>
                  <a:lnTo>
                    <a:pt x="169" y="2049"/>
                  </a:lnTo>
                  <a:lnTo>
                    <a:pt x="145" y="2055"/>
                  </a:lnTo>
                  <a:lnTo>
                    <a:pt x="121" y="2067"/>
                  </a:lnTo>
                  <a:lnTo>
                    <a:pt x="97" y="2079"/>
                  </a:lnTo>
                  <a:lnTo>
                    <a:pt x="79" y="2091"/>
                  </a:lnTo>
                  <a:lnTo>
                    <a:pt x="60" y="2109"/>
                  </a:lnTo>
                  <a:lnTo>
                    <a:pt x="54" y="2115"/>
                  </a:lnTo>
                  <a:lnTo>
                    <a:pt x="48" y="2121"/>
                  </a:lnTo>
                  <a:lnTo>
                    <a:pt x="36" y="2121"/>
                  </a:lnTo>
                  <a:lnTo>
                    <a:pt x="30" y="2127"/>
                  </a:lnTo>
                  <a:lnTo>
                    <a:pt x="18" y="2127"/>
                  </a:lnTo>
                  <a:lnTo>
                    <a:pt x="12" y="2127"/>
                  </a:lnTo>
                  <a:lnTo>
                    <a:pt x="6" y="2133"/>
                  </a:lnTo>
                  <a:lnTo>
                    <a:pt x="0" y="2139"/>
                  </a:lnTo>
                  <a:lnTo>
                    <a:pt x="0" y="2145"/>
                  </a:lnTo>
                  <a:lnTo>
                    <a:pt x="0" y="2151"/>
                  </a:lnTo>
                  <a:lnTo>
                    <a:pt x="6" y="2157"/>
                  </a:lnTo>
                  <a:lnTo>
                    <a:pt x="12" y="2163"/>
                  </a:lnTo>
                  <a:lnTo>
                    <a:pt x="18" y="2163"/>
                  </a:lnTo>
                  <a:lnTo>
                    <a:pt x="30" y="2163"/>
                  </a:lnTo>
                  <a:lnTo>
                    <a:pt x="36" y="2157"/>
                  </a:lnTo>
                  <a:lnTo>
                    <a:pt x="48" y="2157"/>
                  </a:lnTo>
                  <a:lnTo>
                    <a:pt x="48" y="2163"/>
                  </a:lnTo>
                  <a:lnTo>
                    <a:pt x="54" y="2169"/>
                  </a:lnTo>
                  <a:lnTo>
                    <a:pt x="60" y="2163"/>
                  </a:lnTo>
                  <a:lnTo>
                    <a:pt x="66" y="2157"/>
                  </a:lnTo>
                  <a:lnTo>
                    <a:pt x="72" y="2145"/>
                  </a:lnTo>
                  <a:lnTo>
                    <a:pt x="85" y="2139"/>
                  </a:lnTo>
                  <a:lnTo>
                    <a:pt x="91" y="2133"/>
                  </a:lnTo>
                  <a:lnTo>
                    <a:pt x="97" y="2133"/>
                  </a:lnTo>
                  <a:lnTo>
                    <a:pt x="103" y="2139"/>
                  </a:lnTo>
                  <a:lnTo>
                    <a:pt x="109" y="2145"/>
                  </a:lnTo>
                  <a:lnTo>
                    <a:pt x="115" y="2145"/>
                  </a:lnTo>
                  <a:lnTo>
                    <a:pt x="127" y="2133"/>
                  </a:lnTo>
                  <a:lnTo>
                    <a:pt x="133" y="2127"/>
                  </a:lnTo>
                  <a:lnTo>
                    <a:pt x="145" y="2121"/>
                  </a:lnTo>
                  <a:lnTo>
                    <a:pt x="157" y="2115"/>
                  </a:lnTo>
                  <a:lnTo>
                    <a:pt x="169" y="2103"/>
                  </a:lnTo>
                  <a:lnTo>
                    <a:pt x="175" y="2097"/>
                  </a:lnTo>
                  <a:lnTo>
                    <a:pt x="187" y="2097"/>
                  </a:lnTo>
                  <a:lnTo>
                    <a:pt x="205" y="2097"/>
                  </a:lnTo>
                  <a:lnTo>
                    <a:pt x="211" y="2097"/>
                  </a:lnTo>
                  <a:lnTo>
                    <a:pt x="217" y="2097"/>
                  </a:lnTo>
                  <a:lnTo>
                    <a:pt x="223" y="2103"/>
                  </a:lnTo>
                  <a:lnTo>
                    <a:pt x="223" y="2109"/>
                  </a:lnTo>
                  <a:lnTo>
                    <a:pt x="223" y="2115"/>
                  </a:lnTo>
                  <a:lnTo>
                    <a:pt x="223" y="2121"/>
                  </a:lnTo>
                  <a:lnTo>
                    <a:pt x="223" y="2127"/>
                  </a:lnTo>
                  <a:lnTo>
                    <a:pt x="235" y="2121"/>
                  </a:lnTo>
                  <a:lnTo>
                    <a:pt x="247" y="2115"/>
                  </a:lnTo>
                  <a:lnTo>
                    <a:pt x="259" y="2109"/>
                  </a:lnTo>
                  <a:lnTo>
                    <a:pt x="277" y="2109"/>
                  </a:lnTo>
                  <a:lnTo>
                    <a:pt x="289" y="2103"/>
                  </a:lnTo>
                  <a:lnTo>
                    <a:pt x="301" y="2103"/>
                  </a:lnTo>
                  <a:lnTo>
                    <a:pt x="319" y="2097"/>
                  </a:lnTo>
                  <a:lnTo>
                    <a:pt x="331" y="2097"/>
                  </a:lnTo>
                  <a:lnTo>
                    <a:pt x="331" y="2103"/>
                  </a:lnTo>
                  <a:lnTo>
                    <a:pt x="337" y="2109"/>
                  </a:lnTo>
                  <a:lnTo>
                    <a:pt x="343" y="2109"/>
                  </a:lnTo>
                  <a:lnTo>
                    <a:pt x="349" y="2109"/>
                  </a:lnTo>
                  <a:lnTo>
                    <a:pt x="349" y="2103"/>
                  </a:lnTo>
                  <a:lnTo>
                    <a:pt x="349" y="2097"/>
                  </a:lnTo>
                  <a:lnTo>
                    <a:pt x="355" y="2091"/>
                  </a:lnTo>
                  <a:lnTo>
                    <a:pt x="355" y="2085"/>
                  </a:lnTo>
                  <a:lnTo>
                    <a:pt x="355" y="2079"/>
                  </a:lnTo>
                  <a:lnTo>
                    <a:pt x="355" y="2073"/>
                  </a:lnTo>
                  <a:lnTo>
                    <a:pt x="361" y="2067"/>
                  </a:lnTo>
                  <a:lnTo>
                    <a:pt x="373" y="2061"/>
                  </a:lnTo>
                  <a:lnTo>
                    <a:pt x="385" y="2061"/>
                  </a:lnTo>
                  <a:lnTo>
                    <a:pt x="391" y="2055"/>
                  </a:lnTo>
                  <a:lnTo>
                    <a:pt x="409" y="2055"/>
                  </a:lnTo>
                  <a:lnTo>
                    <a:pt x="421" y="2049"/>
                  </a:lnTo>
                  <a:lnTo>
                    <a:pt x="433" y="2049"/>
                  </a:lnTo>
                  <a:lnTo>
                    <a:pt x="445" y="2049"/>
                  </a:lnTo>
                  <a:lnTo>
                    <a:pt x="457" y="2043"/>
                  </a:lnTo>
                  <a:lnTo>
                    <a:pt x="451" y="2031"/>
                  </a:lnTo>
                  <a:lnTo>
                    <a:pt x="457" y="2025"/>
                  </a:lnTo>
                  <a:lnTo>
                    <a:pt x="457" y="2013"/>
                  </a:lnTo>
                  <a:lnTo>
                    <a:pt x="463" y="2007"/>
                  </a:lnTo>
                  <a:lnTo>
                    <a:pt x="469" y="2001"/>
                  </a:lnTo>
                  <a:lnTo>
                    <a:pt x="475" y="1995"/>
                  </a:lnTo>
                  <a:lnTo>
                    <a:pt x="487" y="1995"/>
                  </a:lnTo>
                  <a:lnTo>
                    <a:pt x="493" y="1989"/>
                  </a:lnTo>
                  <a:lnTo>
                    <a:pt x="499" y="1983"/>
                  </a:lnTo>
                  <a:lnTo>
                    <a:pt x="505" y="1989"/>
                  </a:lnTo>
                  <a:lnTo>
                    <a:pt x="511" y="1989"/>
                  </a:lnTo>
                  <a:lnTo>
                    <a:pt x="517" y="1989"/>
                  </a:lnTo>
                  <a:lnTo>
                    <a:pt x="523" y="1983"/>
                  </a:lnTo>
                  <a:lnTo>
                    <a:pt x="535" y="1983"/>
                  </a:lnTo>
                  <a:lnTo>
                    <a:pt x="541" y="1977"/>
                  </a:lnTo>
                  <a:lnTo>
                    <a:pt x="553" y="1971"/>
                  </a:lnTo>
                  <a:lnTo>
                    <a:pt x="559" y="1965"/>
                  </a:lnTo>
                  <a:lnTo>
                    <a:pt x="565" y="1959"/>
                  </a:lnTo>
                  <a:lnTo>
                    <a:pt x="577" y="1947"/>
                  </a:lnTo>
                  <a:lnTo>
                    <a:pt x="583" y="1941"/>
                  </a:lnTo>
                  <a:lnTo>
                    <a:pt x="583" y="1935"/>
                  </a:lnTo>
                  <a:lnTo>
                    <a:pt x="589" y="1935"/>
                  </a:lnTo>
                  <a:lnTo>
                    <a:pt x="595" y="1929"/>
                  </a:lnTo>
                  <a:lnTo>
                    <a:pt x="601" y="1929"/>
                  </a:lnTo>
                  <a:lnTo>
                    <a:pt x="607" y="1929"/>
                  </a:lnTo>
                  <a:lnTo>
                    <a:pt x="613" y="1929"/>
                  </a:lnTo>
                  <a:lnTo>
                    <a:pt x="619" y="1923"/>
                  </a:lnTo>
                  <a:lnTo>
                    <a:pt x="625" y="1923"/>
                  </a:lnTo>
                  <a:lnTo>
                    <a:pt x="631" y="1911"/>
                  </a:lnTo>
                  <a:lnTo>
                    <a:pt x="637" y="1906"/>
                  </a:lnTo>
                  <a:lnTo>
                    <a:pt x="643" y="1900"/>
                  </a:lnTo>
                  <a:lnTo>
                    <a:pt x="649" y="1894"/>
                  </a:lnTo>
                  <a:lnTo>
                    <a:pt x="655" y="1882"/>
                  </a:lnTo>
                  <a:lnTo>
                    <a:pt x="661" y="1876"/>
                  </a:lnTo>
                  <a:lnTo>
                    <a:pt x="667" y="1870"/>
                  </a:lnTo>
                  <a:lnTo>
                    <a:pt x="673" y="1870"/>
                  </a:lnTo>
                  <a:lnTo>
                    <a:pt x="679" y="1864"/>
                  </a:lnTo>
                  <a:lnTo>
                    <a:pt x="685" y="1864"/>
                  </a:lnTo>
                  <a:lnTo>
                    <a:pt x="691" y="1864"/>
                  </a:lnTo>
                  <a:lnTo>
                    <a:pt x="703" y="1864"/>
                  </a:lnTo>
                  <a:lnTo>
                    <a:pt x="709" y="1864"/>
                  </a:lnTo>
                  <a:lnTo>
                    <a:pt x="715" y="1864"/>
                  </a:lnTo>
                  <a:lnTo>
                    <a:pt x="721" y="1858"/>
                  </a:lnTo>
                  <a:lnTo>
                    <a:pt x="727" y="1858"/>
                  </a:lnTo>
                  <a:lnTo>
                    <a:pt x="733" y="1852"/>
                  </a:lnTo>
                  <a:lnTo>
                    <a:pt x="745" y="1852"/>
                  </a:lnTo>
                  <a:lnTo>
                    <a:pt x="751" y="1846"/>
                  </a:lnTo>
                  <a:lnTo>
                    <a:pt x="757" y="1846"/>
                  </a:lnTo>
                  <a:lnTo>
                    <a:pt x="763" y="1840"/>
                  </a:lnTo>
                  <a:lnTo>
                    <a:pt x="769" y="1840"/>
                  </a:lnTo>
                  <a:lnTo>
                    <a:pt x="775" y="1834"/>
                  </a:lnTo>
                  <a:lnTo>
                    <a:pt x="781" y="1828"/>
                  </a:lnTo>
                  <a:lnTo>
                    <a:pt x="787" y="1822"/>
                  </a:lnTo>
                  <a:lnTo>
                    <a:pt x="793" y="1816"/>
                  </a:lnTo>
                  <a:lnTo>
                    <a:pt x="805" y="1804"/>
                  </a:lnTo>
                  <a:lnTo>
                    <a:pt x="811" y="1798"/>
                  </a:lnTo>
                  <a:lnTo>
                    <a:pt x="823" y="1792"/>
                  </a:lnTo>
                  <a:lnTo>
                    <a:pt x="829" y="1786"/>
                  </a:lnTo>
                  <a:lnTo>
                    <a:pt x="835" y="1774"/>
                  </a:lnTo>
                  <a:lnTo>
                    <a:pt x="847" y="1768"/>
                  </a:lnTo>
                  <a:lnTo>
                    <a:pt x="853" y="1768"/>
                  </a:lnTo>
                  <a:lnTo>
                    <a:pt x="859" y="1762"/>
                  </a:lnTo>
                  <a:lnTo>
                    <a:pt x="871" y="1762"/>
                  </a:lnTo>
                  <a:lnTo>
                    <a:pt x="871" y="1756"/>
                  </a:lnTo>
                  <a:lnTo>
                    <a:pt x="877" y="1744"/>
                  </a:lnTo>
                  <a:lnTo>
                    <a:pt x="877" y="1732"/>
                  </a:lnTo>
                  <a:lnTo>
                    <a:pt x="883" y="1726"/>
                  </a:lnTo>
                  <a:lnTo>
                    <a:pt x="889" y="1714"/>
                  </a:lnTo>
                  <a:lnTo>
                    <a:pt x="895" y="1708"/>
                  </a:lnTo>
                  <a:lnTo>
                    <a:pt x="907" y="1696"/>
                  </a:lnTo>
                  <a:lnTo>
                    <a:pt x="907" y="1690"/>
                  </a:lnTo>
                  <a:lnTo>
                    <a:pt x="913" y="1678"/>
                  </a:lnTo>
                  <a:lnTo>
                    <a:pt x="901" y="1672"/>
                  </a:lnTo>
                  <a:lnTo>
                    <a:pt x="889" y="1666"/>
                  </a:lnTo>
                  <a:lnTo>
                    <a:pt x="877" y="1660"/>
                  </a:lnTo>
                  <a:lnTo>
                    <a:pt x="871" y="1654"/>
                  </a:lnTo>
                  <a:lnTo>
                    <a:pt x="853" y="1648"/>
                  </a:lnTo>
                  <a:lnTo>
                    <a:pt x="847" y="1648"/>
                  </a:lnTo>
                  <a:lnTo>
                    <a:pt x="829" y="1642"/>
                  </a:lnTo>
                  <a:lnTo>
                    <a:pt x="817" y="1648"/>
                  </a:lnTo>
                  <a:lnTo>
                    <a:pt x="817" y="1642"/>
                  </a:lnTo>
                  <a:lnTo>
                    <a:pt x="817" y="1636"/>
                  </a:lnTo>
                  <a:lnTo>
                    <a:pt x="817" y="1630"/>
                  </a:lnTo>
                  <a:lnTo>
                    <a:pt x="817" y="1624"/>
                  </a:lnTo>
                  <a:lnTo>
                    <a:pt x="817" y="1618"/>
                  </a:lnTo>
                  <a:lnTo>
                    <a:pt x="823" y="1606"/>
                  </a:lnTo>
                  <a:lnTo>
                    <a:pt x="823" y="1600"/>
                  </a:lnTo>
                  <a:lnTo>
                    <a:pt x="835" y="1600"/>
                  </a:lnTo>
                  <a:lnTo>
                    <a:pt x="841" y="1594"/>
                  </a:lnTo>
                  <a:lnTo>
                    <a:pt x="853" y="1594"/>
                  </a:lnTo>
                  <a:lnTo>
                    <a:pt x="859" y="1594"/>
                  </a:lnTo>
                  <a:lnTo>
                    <a:pt x="871" y="1594"/>
                  </a:lnTo>
                  <a:lnTo>
                    <a:pt x="877" y="1594"/>
                  </a:lnTo>
                  <a:lnTo>
                    <a:pt x="883" y="1588"/>
                  </a:lnTo>
                  <a:lnTo>
                    <a:pt x="889" y="1582"/>
                  </a:lnTo>
                  <a:lnTo>
                    <a:pt x="889" y="1576"/>
                  </a:lnTo>
                  <a:lnTo>
                    <a:pt x="889" y="1570"/>
                  </a:lnTo>
                  <a:lnTo>
                    <a:pt x="895" y="1564"/>
                  </a:lnTo>
                  <a:lnTo>
                    <a:pt x="895" y="1558"/>
                  </a:lnTo>
                  <a:lnTo>
                    <a:pt x="901" y="1552"/>
                  </a:lnTo>
                  <a:lnTo>
                    <a:pt x="913" y="1546"/>
                  </a:lnTo>
                  <a:lnTo>
                    <a:pt x="919" y="1546"/>
                  </a:lnTo>
                  <a:lnTo>
                    <a:pt x="925" y="1546"/>
                  </a:lnTo>
                  <a:lnTo>
                    <a:pt x="937" y="1546"/>
                  </a:lnTo>
                  <a:lnTo>
                    <a:pt x="943" y="1540"/>
                  </a:lnTo>
                  <a:lnTo>
                    <a:pt x="949" y="1534"/>
                  </a:lnTo>
                  <a:lnTo>
                    <a:pt x="955" y="1528"/>
                  </a:lnTo>
                  <a:lnTo>
                    <a:pt x="955" y="1516"/>
                  </a:lnTo>
                  <a:lnTo>
                    <a:pt x="949" y="1510"/>
                  </a:lnTo>
                  <a:lnTo>
                    <a:pt x="943" y="1498"/>
                  </a:lnTo>
                  <a:lnTo>
                    <a:pt x="943" y="1492"/>
                  </a:lnTo>
                  <a:lnTo>
                    <a:pt x="943" y="1486"/>
                  </a:lnTo>
                  <a:lnTo>
                    <a:pt x="943" y="1480"/>
                  </a:lnTo>
                  <a:lnTo>
                    <a:pt x="943" y="1474"/>
                  </a:lnTo>
                  <a:lnTo>
                    <a:pt x="949" y="1474"/>
                  </a:lnTo>
                  <a:lnTo>
                    <a:pt x="961" y="1468"/>
                  </a:lnTo>
                  <a:lnTo>
                    <a:pt x="967" y="1462"/>
                  </a:lnTo>
                  <a:lnTo>
                    <a:pt x="973" y="1462"/>
                  </a:lnTo>
                  <a:lnTo>
                    <a:pt x="979" y="1456"/>
                  </a:lnTo>
                  <a:lnTo>
                    <a:pt x="991" y="1450"/>
                  </a:lnTo>
                  <a:lnTo>
                    <a:pt x="997" y="1444"/>
                  </a:lnTo>
                  <a:lnTo>
                    <a:pt x="1003" y="1444"/>
                  </a:lnTo>
                  <a:lnTo>
                    <a:pt x="1009" y="1426"/>
                  </a:lnTo>
                  <a:lnTo>
                    <a:pt x="1015" y="1408"/>
                  </a:lnTo>
                  <a:lnTo>
                    <a:pt x="1021" y="1390"/>
                  </a:lnTo>
                  <a:lnTo>
                    <a:pt x="1027" y="1378"/>
                  </a:lnTo>
                  <a:lnTo>
                    <a:pt x="1033" y="1354"/>
                  </a:lnTo>
                  <a:lnTo>
                    <a:pt x="1039" y="1336"/>
                  </a:lnTo>
                  <a:lnTo>
                    <a:pt x="1039" y="1318"/>
                  </a:lnTo>
                  <a:lnTo>
                    <a:pt x="1051" y="1306"/>
                  </a:lnTo>
                  <a:lnTo>
                    <a:pt x="1051" y="1312"/>
                  </a:lnTo>
                  <a:lnTo>
                    <a:pt x="1058" y="1324"/>
                  </a:lnTo>
                  <a:lnTo>
                    <a:pt x="1058" y="1330"/>
                  </a:lnTo>
                  <a:lnTo>
                    <a:pt x="1064" y="1342"/>
                  </a:lnTo>
                  <a:lnTo>
                    <a:pt x="1070" y="1348"/>
                  </a:lnTo>
                  <a:lnTo>
                    <a:pt x="1082" y="1354"/>
                  </a:lnTo>
                  <a:lnTo>
                    <a:pt x="1088" y="1360"/>
                  </a:lnTo>
                  <a:lnTo>
                    <a:pt x="1100" y="1366"/>
                  </a:lnTo>
                  <a:lnTo>
                    <a:pt x="1106" y="1372"/>
                  </a:lnTo>
                  <a:lnTo>
                    <a:pt x="1118" y="1378"/>
                  </a:lnTo>
                  <a:lnTo>
                    <a:pt x="1130" y="1378"/>
                  </a:lnTo>
                  <a:lnTo>
                    <a:pt x="1148" y="1384"/>
                  </a:lnTo>
                  <a:lnTo>
                    <a:pt x="1154" y="1390"/>
                  </a:lnTo>
                  <a:lnTo>
                    <a:pt x="1154" y="1396"/>
                  </a:lnTo>
                  <a:lnTo>
                    <a:pt x="1142" y="1402"/>
                  </a:lnTo>
                  <a:lnTo>
                    <a:pt x="1130" y="1408"/>
                  </a:lnTo>
                  <a:lnTo>
                    <a:pt x="1118" y="1408"/>
                  </a:lnTo>
                  <a:lnTo>
                    <a:pt x="1106" y="1408"/>
                  </a:lnTo>
                  <a:lnTo>
                    <a:pt x="1094" y="1408"/>
                  </a:lnTo>
                  <a:lnTo>
                    <a:pt x="1076" y="1408"/>
                  </a:lnTo>
                  <a:lnTo>
                    <a:pt x="1064" y="1408"/>
                  </a:lnTo>
                  <a:lnTo>
                    <a:pt x="1051" y="1408"/>
                  </a:lnTo>
                  <a:lnTo>
                    <a:pt x="1045" y="1414"/>
                  </a:lnTo>
                  <a:lnTo>
                    <a:pt x="1039" y="1420"/>
                  </a:lnTo>
                  <a:lnTo>
                    <a:pt x="1039" y="1426"/>
                  </a:lnTo>
                  <a:lnTo>
                    <a:pt x="1039" y="1432"/>
                  </a:lnTo>
                  <a:lnTo>
                    <a:pt x="1045" y="1438"/>
                  </a:lnTo>
                  <a:lnTo>
                    <a:pt x="1045" y="1444"/>
                  </a:lnTo>
                  <a:lnTo>
                    <a:pt x="1039" y="1444"/>
                  </a:lnTo>
                  <a:lnTo>
                    <a:pt x="1033" y="1450"/>
                  </a:lnTo>
                  <a:lnTo>
                    <a:pt x="1027" y="1450"/>
                  </a:lnTo>
                  <a:lnTo>
                    <a:pt x="1033" y="1456"/>
                  </a:lnTo>
                  <a:lnTo>
                    <a:pt x="1033" y="1462"/>
                  </a:lnTo>
                  <a:lnTo>
                    <a:pt x="1033" y="1468"/>
                  </a:lnTo>
                  <a:lnTo>
                    <a:pt x="1021" y="1474"/>
                  </a:lnTo>
                  <a:lnTo>
                    <a:pt x="1009" y="1486"/>
                  </a:lnTo>
                  <a:lnTo>
                    <a:pt x="1003" y="1498"/>
                  </a:lnTo>
                  <a:lnTo>
                    <a:pt x="997" y="1516"/>
                  </a:lnTo>
                  <a:lnTo>
                    <a:pt x="991" y="1528"/>
                  </a:lnTo>
                  <a:lnTo>
                    <a:pt x="991" y="1540"/>
                  </a:lnTo>
                  <a:lnTo>
                    <a:pt x="997" y="1552"/>
                  </a:lnTo>
                  <a:lnTo>
                    <a:pt x="1003" y="1564"/>
                  </a:lnTo>
                  <a:lnTo>
                    <a:pt x="1009" y="1564"/>
                  </a:lnTo>
                  <a:lnTo>
                    <a:pt x="1015" y="1564"/>
                  </a:lnTo>
                  <a:lnTo>
                    <a:pt x="1021" y="1564"/>
                  </a:lnTo>
                  <a:lnTo>
                    <a:pt x="1027" y="1570"/>
                  </a:lnTo>
                  <a:lnTo>
                    <a:pt x="1027" y="1576"/>
                  </a:lnTo>
                  <a:lnTo>
                    <a:pt x="1027" y="1582"/>
                  </a:lnTo>
                  <a:lnTo>
                    <a:pt x="1021" y="1594"/>
                  </a:lnTo>
                  <a:lnTo>
                    <a:pt x="1021" y="1600"/>
                  </a:lnTo>
                  <a:lnTo>
                    <a:pt x="1015" y="1606"/>
                  </a:lnTo>
                  <a:lnTo>
                    <a:pt x="1009" y="1606"/>
                  </a:lnTo>
                  <a:lnTo>
                    <a:pt x="1009" y="1618"/>
                  </a:lnTo>
                  <a:lnTo>
                    <a:pt x="1027" y="1612"/>
                  </a:lnTo>
                  <a:lnTo>
                    <a:pt x="1039" y="1612"/>
                  </a:lnTo>
                  <a:lnTo>
                    <a:pt x="1051" y="1606"/>
                  </a:lnTo>
                  <a:lnTo>
                    <a:pt x="1064" y="1606"/>
                  </a:lnTo>
                  <a:lnTo>
                    <a:pt x="1076" y="1600"/>
                  </a:lnTo>
                  <a:lnTo>
                    <a:pt x="1088" y="1600"/>
                  </a:lnTo>
                  <a:lnTo>
                    <a:pt x="1100" y="1594"/>
                  </a:lnTo>
                  <a:lnTo>
                    <a:pt x="1118" y="1594"/>
                  </a:lnTo>
                  <a:lnTo>
                    <a:pt x="1112" y="1588"/>
                  </a:lnTo>
                  <a:lnTo>
                    <a:pt x="1106" y="1588"/>
                  </a:lnTo>
                  <a:lnTo>
                    <a:pt x="1094" y="1582"/>
                  </a:lnTo>
                  <a:lnTo>
                    <a:pt x="1088" y="1582"/>
                  </a:lnTo>
                  <a:lnTo>
                    <a:pt x="1100" y="1570"/>
                  </a:lnTo>
                  <a:lnTo>
                    <a:pt x="1106" y="1564"/>
                  </a:lnTo>
                  <a:lnTo>
                    <a:pt x="1118" y="1558"/>
                  </a:lnTo>
                  <a:lnTo>
                    <a:pt x="1124" y="1552"/>
                  </a:lnTo>
                  <a:lnTo>
                    <a:pt x="1130" y="1540"/>
                  </a:lnTo>
                  <a:lnTo>
                    <a:pt x="1142" y="1534"/>
                  </a:lnTo>
                  <a:lnTo>
                    <a:pt x="1148" y="1528"/>
                  </a:lnTo>
                  <a:lnTo>
                    <a:pt x="1154" y="1516"/>
                  </a:lnTo>
                  <a:lnTo>
                    <a:pt x="1160" y="1516"/>
                  </a:lnTo>
                  <a:lnTo>
                    <a:pt x="1166" y="1516"/>
                  </a:lnTo>
                  <a:lnTo>
                    <a:pt x="1178" y="1516"/>
                  </a:lnTo>
                  <a:lnTo>
                    <a:pt x="1184" y="1516"/>
                  </a:lnTo>
                  <a:lnTo>
                    <a:pt x="1190" y="1516"/>
                  </a:lnTo>
                  <a:lnTo>
                    <a:pt x="1196" y="1516"/>
                  </a:lnTo>
                  <a:lnTo>
                    <a:pt x="1208" y="1516"/>
                  </a:lnTo>
                  <a:lnTo>
                    <a:pt x="1214" y="1510"/>
                  </a:lnTo>
                  <a:lnTo>
                    <a:pt x="1226" y="1510"/>
                  </a:lnTo>
                  <a:lnTo>
                    <a:pt x="1232" y="1504"/>
                  </a:lnTo>
                  <a:lnTo>
                    <a:pt x="1238" y="1498"/>
                  </a:lnTo>
                  <a:lnTo>
                    <a:pt x="1244" y="1486"/>
                  </a:lnTo>
                  <a:lnTo>
                    <a:pt x="1250" y="1480"/>
                  </a:lnTo>
                  <a:lnTo>
                    <a:pt x="1256" y="1468"/>
                  </a:lnTo>
                  <a:lnTo>
                    <a:pt x="1256" y="1462"/>
                  </a:lnTo>
                  <a:lnTo>
                    <a:pt x="1250" y="1456"/>
                  </a:lnTo>
                  <a:lnTo>
                    <a:pt x="1250" y="1444"/>
                  </a:lnTo>
                  <a:lnTo>
                    <a:pt x="1256" y="1438"/>
                  </a:lnTo>
                  <a:lnTo>
                    <a:pt x="1256" y="1426"/>
                  </a:lnTo>
                  <a:lnTo>
                    <a:pt x="1256" y="1420"/>
                  </a:lnTo>
                  <a:lnTo>
                    <a:pt x="1250" y="1414"/>
                  </a:lnTo>
                  <a:lnTo>
                    <a:pt x="1244" y="1414"/>
                  </a:lnTo>
                  <a:lnTo>
                    <a:pt x="1238" y="1414"/>
                  </a:lnTo>
                  <a:lnTo>
                    <a:pt x="1232" y="1414"/>
                  </a:lnTo>
                  <a:lnTo>
                    <a:pt x="1226" y="1414"/>
                  </a:lnTo>
                  <a:lnTo>
                    <a:pt x="1220" y="1420"/>
                  </a:lnTo>
                  <a:lnTo>
                    <a:pt x="1214" y="1420"/>
                  </a:lnTo>
                  <a:lnTo>
                    <a:pt x="1214" y="1414"/>
                  </a:lnTo>
                  <a:lnTo>
                    <a:pt x="1214" y="1408"/>
                  </a:lnTo>
                  <a:lnTo>
                    <a:pt x="1220" y="1408"/>
                  </a:lnTo>
                  <a:lnTo>
                    <a:pt x="1226" y="1402"/>
                  </a:lnTo>
                  <a:lnTo>
                    <a:pt x="1238" y="1396"/>
                  </a:lnTo>
                  <a:lnTo>
                    <a:pt x="1244" y="1396"/>
                  </a:lnTo>
                  <a:lnTo>
                    <a:pt x="1250" y="1390"/>
                  </a:lnTo>
                  <a:lnTo>
                    <a:pt x="1256" y="1390"/>
                  </a:lnTo>
                  <a:lnTo>
                    <a:pt x="1262" y="1390"/>
                  </a:lnTo>
                  <a:lnTo>
                    <a:pt x="1268" y="1384"/>
                  </a:lnTo>
                  <a:lnTo>
                    <a:pt x="1274" y="1378"/>
                  </a:lnTo>
                  <a:lnTo>
                    <a:pt x="1280" y="1372"/>
                  </a:lnTo>
                  <a:lnTo>
                    <a:pt x="1286" y="1366"/>
                  </a:lnTo>
                  <a:lnTo>
                    <a:pt x="1292" y="1360"/>
                  </a:lnTo>
                  <a:lnTo>
                    <a:pt x="1298" y="1354"/>
                  </a:lnTo>
                  <a:lnTo>
                    <a:pt x="1304" y="1348"/>
                  </a:lnTo>
                  <a:lnTo>
                    <a:pt x="1310" y="1342"/>
                  </a:lnTo>
                  <a:lnTo>
                    <a:pt x="1310" y="1348"/>
                  </a:lnTo>
                  <a:lnTo>
                    <a:pt x="1316" y="1348"/>
                  </a:lnTo>
                  <a:lnTo>
                    <a:pt x="1316" y="1354"/>
                  </a:lnTo>
                  <a:lnTo>
                    <a:pt x="1310" y="1360"/>
                  </a:lnTo>
                  <a:lnTo>
                    <a:pt x="1304" y="1366"/>
                  </a:lnTo>
                  <a:lnTo>
                    <a:pt x="1304" y="1378"/>
                  </a:lnTo>
                  <a:lnTo>
                    <a:pt x="1304" y="1384"/>
                  </a:lnTo>
                  <a:lnTo>
                    <a:pt x="1298" y="1384"/>
                  </a:lnTo>
                  <a:lnTo>
                    <a:pt x="1298" y="1390"/>
                  </a:lnTo>
                  <a:lnTo>
                    <a:pt x="1304" y="1396"/>
                  </a:lnTo>
                  <a:lnTo>
                    <a:pt x="1316" y="1396"/>
                  </a:lnTo>
                  <a:lnTo>
                    <a:pt x="1328" y="1402"/>
                  </a:lnTo>
                  <a:lnTo>
                    <a:pt x="1340" y="1402"/>
                  </a:lnTo>
                  <a:lnTo>
                    <a:pt x="1346" y="1414"/>
                  </a:lnTo>
                  <a:lnTo>
                    <a:pt x="1358" y="1420"/>
                  </a:lnTo>
                  <a:lnTo>
                    <a:pt x="1364" y="1426"/>
                  </a:lnTo>
                  <a:lnTo>
                    <a:pt x="1370" y="1438"/>
                  </a:lnTo>
                  <a:lnTo>
                    <a:pt x="1382" y="1444"/>
                  </a:lnTo>
                  <a:lnTo>
                    <a:pt x="1382" y="1450"/>
                  </a:lnTo>
                  <a:lnTo>
                    <a:pt x="1388" y="1450"/>
                  </a:lnTo>
                  <a:lnTo>
                    <a:pt x="1400" y="1444"/>
                  </a:lnTo>
                  <a:lnTo>
                    <a:pt x="1412" y="1444"/>
                  </a:lnTo>
                  <a:lnTo>
                    <a:pt x="1418" y="1438"/>
                  </a:lnTo>
                  <a:lnTo>
                    <a:pt x="1430" y="1438"/>
                  </a:lnTo>
                  <a:lnTo>
                    <a:pt x="1436" y="1444"/>
                  </a:lnTo>
                  <a:lnTo>
                    <a:pt x="1442" y="1456"/>
                  </a:lnTo>
                  <a:lnTo>
                    <a:pt x="1442" y="1462"/>
                  </a:lnTo>
                  <a:lnTo>
                    <a:pt x="1442" y="1468"/>
                  </a:lnTo>
                  <a:lnTo>
                    <a:pt x="1436" y="1474"/>
                  </a:lnTo>
                  <a:lnTo>
                    <a:pt x="1430" y="1486"/>
                  </a:lnTo>
                  <a:lnTo>
                    <a:pt x="1436" y="1492"/>
                  </a:lnTo>
                  <a:lnTo>
                    <a:pt x="1436" y="1498"/>
                  </a:lnTo>
                  <a:lnTo>
                    <a:pt x="1442" y="1510"/>
                  </a:lnTo>
                  <a:lnTo>
                    <a:pt x="1448" y="1516"/>
                  </a:lnTo>
                  <a:lnTo>
                    <a:pt x="1454" y="1522"/>
                  </a:lnTo>
                  <a:lnTo>
                    <a:pt x="1460" y="1528"/>
                  </a:lnTo>
                  <a:lnTo>
                    <a:pt x="1472" y="1528"/>
                  </a:lnTo>
                  <a:lnTo>
                    <a:pt x="1472" y="1534"/>
                  </a:lnTo>
                  <a:lnTo>
                    <a:pt x="1478" y="1534"/>
                  </a:lnTo>
                  <a:lnTo>
                    <a:pt x="1490" y="1522"/>
                  </a:lnTo>
                  <a:lnTo>
                    <a:pt x="1508" y="1516"/>
                  </a:lnTo>
                  <a:lnTo>
                    <a:pt x="1520" y="1510"/>
                  </a:lnTo>
                  <a:lnTo>
                    <a:pt x="1538" y="1510"/>
                  </a:lnTo>
                  <a:lnTo>
                    <a:pt x="1550" y="1504"/>
                  </a:lnTo>
                  <a:lnTo>
                    <a:pt x="1562" y="1510"/>
                  </a:lnTo>
                  <a:lnTo>
                    <a:pt x="1574" y="1510"/>
                  </a:lnTo>
                  <a:lnTo>
                    <a:pt x="1592" y="1516"/>
                  </a:lnTo>
                  <a:lnTo>
                    <a:pt x="1616" y="1528"/>
                  </a:lnTo>
                  <a:lnTo>
                    <a:pt x="1634" y="1534"/>
                  </a:lnTo>
                  <a:lnTo>
                    <a:pt x="1658" y="1540"/>
                  </a:lnTo>
                  <a:lnTo>
                    <a:pt x="1682" y="1540"/>
                  </a:lnTo>
                  <a:lnTo>
                    <a:pt x="1706" y="1540"/>
                  </a:lnTo>
                  <a:lnTo>
                    <a:pt x="1730" y="1540"/>
                  </a:lnTo>
                  <a:lnTo>
                    <a:pt x="1754" y="1540"/>
                  </a:lnTo>
                  <a:lnTo>
                    <a:pt x="1778" y="1534"/>
                  </a:lnTo>
                  <a:lnTo>
                    <a:pt x="1784" y="1540"/>
                  </a:lnTo>
                  <a:lnTo>
                    <a:pt x="1784" y="1546"/>
                  </a:lnTo>
                  <a:lnTo>
                    <a:pt x="1772" y="1558"/>
                  </a:lnTo>
                  <a:lnTo>
                    <a:pt x="1766" y="1564"/>
                  </a:lnTo>
                  <a:lnTo>
                    <a:pt x="1760" y="1564"/>
                  </a:lnTo>
                  <a:lnTo>
                    <a:pt x="1766" y="1570"/>
                  </a:lnTo>
                  <a:lnTo>
                    <a:pt x="1766" y="1576"/>
                  </a:lnTo>
                  <a:lnTo>
                    <a:pt x="1778" y="1576"/>
                  </a:lnTo>
                  <a:lnTo>
                    <a:pt x="1784" y="1582"/>
                  </a:lnTo>
                  <a:lnTo>
                    <a:pt x="1796" y="1582"/>
                  </a:lnTo>
                  <a:lnTo>
                    <a:pt x="1802" y="1588"/>
                  </a:lnTo>
                  <a:lnTo>
                    <a:pt x="1814" y="1588"/>
                  </a:lnTo>
                  <a:lnTo>
                    <a:pt x="1820" y="1594"/>
                  </a:lnTo>
                  <a:lnTo>
                    <a:pt x="1826" y="1594"/>
                  </a:lnTo>
                  <a:lnTo>
                    <a:pt x="1838" y="1600"/>
                  </a:lnTo>
                  <a:lnTo>
                    <a:pt x="1838" y="1606"/>
                  </a:lnTo>
                  <a:lnTo>
                    <a:pt x="1838" y="1612"/>
                  </a:lnTo>
                  <a:lnTo>
                    <a:pt x="1844" y="1618"/>
                  </a:lnTo>
                  <a:lnTo>
                    <a:pt x="1844" y="1624"/>
                  </a:lnTo>
                  <a:lnTo>
                    <a:pt x="1850" y="1636"/>
                  </a:lnTo>
                  <a:lnTo>
                    <a:pt x="1850" y="1642"/>
                  </a:lnTo>
                  <a:lnTo>
                    <a:pt x="1862" y="1648"/>
                  </a:lnTo>
                  <a:lnTo>
                    <a:pt x="1868" y="1654"/>
                  </a:lnTo>
                  <a:lnTo>
                    <a:pt x="1880" y="1660"/>
                  </a:lnTo>
                  <a:lnTo>
                    <a:pt x="1886" y="1666"/>
                  </a:lnTo>
                  <a:lnTo>
                    <a:pt x="1898" y="1672"/>
                  </a:lnTo>
                  <a:lnTo>
                    <a:pt x="1904" y="1672"/>
                  </a:lnTo>
                  <a:lnTo>
                    <a:pt x="1910" y="1672"/>
                  </a:lnTo>
                  <a:lnTo>
                    <a:pt x="1916" y="1678"/>
                  </a:lnTo>
                  <a:lnTo>
                    <a:pt x="1922" y="1678"/>
                  </a:lnTo>
                  <a:lnTo>
                    <a:pt x="1928" y="1678"/>
                  </a:lnTo>
                  <a:lnTo>
                    <a:pt x="1934" y="1678"/>
                  </a:lnTo>
                  <a:lnTo>
                    <a:pt x="1940" y="1684"/>
                  </a:lnTo>
                  <a:lnTo>
                    <a:pt x="1946" y="1684"/>
                  </a:lnTo>
                  <a:lnTo>
                    <a:pt x="1952" y="1684"/>
                  </a:lnTo>
                  <a:lnTo>
                    <a:pt x="1964" y="1690"/>
                  </a:lnTo>
                  <a:lnTo>
                    <a:pt x="1970" y="1684"/>
                  </a:lnTo>
                  <a:lnTo>
                    <a:pt x="1976" y="1678"/>
                  </a:lnTo>
                  <a:lnTo>
                    <a:pt x="1976" y="1672"/>
                  </a:lnTo>
                  <a:lnTo>
                    <a:pt x="1976" y="1666"/>
                  </a:lnTo>
                  <a:lnTo>
                    <a:pt x="1976" y="1660"/>
                  </a:lnTo>
                  <a:lnTo>
                    <a:pt x="1976" y="1654"/>
                  </a:lnTo>
                  <a:lnTo>
                    <a:pt x="1964" y="1654"/>
                  </a:lnTo>
                  <a:lnTo>
                    <a:pt x="1958" y="1648"/>
                  </a:lnTo>
                  <a:lnTo>
                    <a:pt x="1952" y="1642"/>
                  </a:lnTo>
                  <a:lnTo>
                    <a:pt x="1946" y="1642"/>
                  </a:lnTo>
                  <a:lnTo>
                    <a:pt x="1940" y="1636"/>
                  </a:lnTo>
                  <a:lnTo>
                    <a:pt x="1940" y="1630"/>
                  </a:lnTo>
                  <a:lnTo>
                    <a:pt x="1940" y="1624"/>
                  </a:lnTo>
                  <a:lnTo>
                    <a:pt x="1946" y="1624"/>
                  </a:lnTo>
                  <a:lnTo>
                    <a:pt x="1946" y="1618"/>
                  </a:lnTo>
                  <a:lnTo>
                    <a:pt x="1952" y="1618"/>
                  </a:lnTo>
                  <a:lnTo>
                    <a:pt x="1958" y="1618"/>
                  </a:lnTo>
                  <a:lnTo>
                    <a:pt x="1964" y="1624"/>
                  </a:lnTo>
                  <a:lnTo>
                    <a:pt x="1970" y="1624"/>
                  </a:lnTo>
                  <a:lnTo>
                    <a:pt x="1976" y="1630"/>
                  </a:lnTo>
                  <a:lnTo>
                    <a:pt x="1982" y="1636"/>
                  </a:lnTo>
                  <a:lnTo>
                    <a:pt x="1988" y="1648"/>
                  </a:lnTo>
                  <a:lnTo>
                    <a:pt x="1994" y="1654"/>
                  </a:lnTo>
                  <a:lnTo>
                    <a:pt x="2000" y="1660"/>
                  </a:lnTo>
                  <a:lnTo>
                    <a:pt x="2006" y="1660"/>
                  </a:lnTo>
                  <a:lnTo>
                    <a:pt x="2018" y="1666"/>
                  </a:lnTo>
                  <a:lnTo>
                    <a:pt x="2024" y="1660"/>
                  </a:lnTo>
                  <a:lnTo>
                    <a:pt x="2024" y="1654"/>
                  </a:lnTo>
                  <a:lnTo>
                    <a:pt x="2024" y="1648"/>
                  </a:lnTo>
                  <a:lnTo>
                    <a:pt x="2030" y="1642"/>
                  </a:lnTo>
                  <a:lnTo>
                    <a:pt x="2024" y="1636"/>
                  </a:lnTo>
                  <a:lnTo>
                    <a:pt x="2024" y="1630"/>
                  </a:lnTo>
                  <a:lnTo>
                    <a:pt x="2024" y="1624"/>
                  </a:lnTo>
                  <a:lnTo>
                    <a:pt x="2024" y="1618"/>
                  </a:lnTo>
                  <a:lnTo>
                    <a:pt x="2030" y="1618"/>
                  </a:lnTo>
                  <a:lnTo>
                    <a:pt x="2036" y="1618"/>
                  </a:lnTo>
                  <a:lnTo>
                    <a:pt x="2043" y="1618"/>
                  </a:lnTo>
                  <a:lnTo>
                    <a:pt x="2049" y="1618"/>
                  </a:lnTo>
                  <a:lnTo>
                    <a:pt x="2049" y="1630"/>
                  </a:lnTo>
                  <a:lnTo>
                    <a:pt x="2049" y="1636"/>
                  </a:lnTo>
                  <a:lnTo>
                    <a:pt x="2049" y="1642"/>
                  </a:lnTo>
                  <a:lnTo>
                    <a:pt x="2049" y="1654"/>
                  </a:lnTo>
                  <a:lnTo>
                    <a:pt x="2049" y="1660"/>
                  </a:lnTo>
                  <a:lnTo>
                    <a:pt x="2049" y="1666"/>
                  </a:lnTo>
                  <a:lnTo>
                    <a:pt x="2055" y="1672"/>
                  </a:lnTo>
                  <a:lnTo>
                    <a:pt x="2055" y="1684"/>
                  </a:lnTo>
                  <a:lnTo>
                    <a:pt x="2061" y="1690"/>
                  </a:lnTo>
                  <a:lnTo>
                    <a:pt x="2067" y="1702"/>
                  </a:lnTo>
                  <a:lnTo>
                    <a:pt x="2079" y="1708"/>
                  </a:lnTo>
                  <a:lnTo>
                    <a:pt x="2085" y="1714"/>
                  </a:lnTo>
                  <a:lnTo>
                    <a:pt x="2091" y="1720"/>
                  </a:lnTo>
                  <a:lnTo>
                    <a:pt x="2103" y="1732"/>
                  </a:lnTo>
                  <a:lnTo>
                    <a:pt x="2109" y="1738"/>
                  </a:lnTo>
                  <a:lnTo>
                    <a:pt x="2115" y="1750"/>
                  </a:lnTo>
                  <a:lnTo>
                    <a:pt x="2115" y="1756"/>
                  </a:lnTo>
                  <a:lnTo>
                    <a:pt x="2115" y="1762"/>
                  </a:lnTo>
                  <a:lnTo>
                    <a:pt x="2115" y="1768"/>
                  </a:lnTo>
                  <a:lnTo>
                    <a:pt x="2127" y="1780"/>
                  </a:lnTo>
                  <a:lnTo>
                    <a:pt x="2139" y="1786"/>
                  </a:lnTo>
                  <a:lnTo>
                    <a:pt x="2157" y="1792"/>
                  </a:lnTo>
                  <a:lnTo>
                    <a:pt x="2169" y="1798"/>
                  </a:lnTo>
                  <a:lnTo>
                    <a:pt x="2181" y="1804"/>
                  </a:lnTo>
                  <a:lnTo>
                    <a:pt x="2193" y="1816"/>
                  </a:lnTo>
                  <a:lnTo>
                    <a:pt x="2199" y="1822"/>
                  </a:lnTo>
                  <a:lnTo>
                    <a:pt x="2211" y="1834"/>
                  </a:lnTo>
                  <a:lnTo>
                    <a:pt x="2211" y="1840"/>
                  </a:lnTo>
                  <a:lnTo>
                    <a:pt x="2211" y="1846"/>
                  </a:lnTo>
                  <a:lnTo>
                    <a:pt x="2211" y="1852"/>
                  </a:lnTo>
                  <a:lnTo>
                    <a:pt x="2217" y="1858"/>
                  </a:lnTo>
                  <a:lnTo>
                    <a:pt x="2217" y="1864"/>
                  </a:lnTo>
                  <a:lnTo>
                    <a:pt x="2217" y="1870"/>
                  </a:lnTo>
                  <a:lnTo>
                    <a:pt x="2223" y="1870"/>
                  </a:lnTo>
                  <a:lnTo>
                    <a:pt x="2229" y="1870"/>
                  </a:lnTo>
                  <a:lnTo>
                    <a:pt x="2235" y="1870"/>
                  </a:lnTo>
                  <a:lnTo>
                    <a:pt x="2235" y="1864"/>
                  </a:lnTo>
                  <a:lnTo>
                    <a:pt x="2241" y="1858"/>
                  </a:lnTo>
                  <a:lnTo>
                    <a:pt x="2235" y="1852"/>
                  </a:lnTo>
                  <a:lnTo>
                    <a:pt x="2241" y="1858"/>
                  </a:lnTo>
                  <a:lnTo>
                    <a:pt x="2247" y="1870"/>
                  </a:lnTo>
                  <a:lnTo>
                    <a:pt x="2247" y="1882"/>
                  </a:lnTo>
                  <a:lnTo>
                    <a:pt x="2253" y="1894"/>
                  </a:lnTo>
                  <a:lnTo>
                    <a:pt x="2259" y="1900"/>
                  </a:lnTo>
                  <a:lnTo>
                    <a:pt x="2265" y="1900"/>
                  </a:lnTo>
                  <a:lnTo>
                    <a:pt x="2271" y="1900"/>
                  </a:lnTo>
                  <a:lnTo>
                    <a:pt x="2289" y="1894"/>
                  </a:lnTo>
                  <a:lnTo>
                    <a:pt x="2283" y="1888"/>
                  </a:lnTo>
                  <a:lnTo>
                    <a:pt x="2289" y="1888"/>
                  </a:lnTo>
                  <a:lnTo>
                    <a:pt x="2295" y="1882"/>
                  </a:lnTo>
                  <a:lnTo>
                    <a:pt x="2301" y="1888"/>
                  </a:lnTo>
                  <a:lnTo>
                    <a:pt x="2307" y="1888"/>
                  </a:lnTo>
                  <a:lnTo>
                    <a:pt x="2313" y="1888"/>
                  </a:lnTo>
                  <a:lnTo>
                    <a:pt x="2313" y="1894"/>
                  </a:lnTo>
                  <a:lnTo>
                    <a:pt x="2319" y="1900"/>
                  </a:lnTo>
                  <a:lnTo>
                    <a:pt x="2325" y="1906"/>
                  </a:lnTo>
                  <a:lnTo>
                    <a:pt x="2325" y="1911"/>
                  </a:lnTo>
                  <a:lnTo>
                    <a:pt x="2325" y="1917"/>
                  </a:lnTo>
                  <a:lnTo>
                    <a:pt x="2319" y="1923"/>
                  </a:lnTo>
                  <a:lnTo>
                    <a:pt x="2319" y="1929"/>
                  </a:lnTo>
                  <a:lnTo>
                    <a:pt x="2313" y="1935"/>
                  </a:lnTo>
                  <a:lnTo>
                    <a:pt x="2319" y="1947"/>
                  </a:lnTo>
                  <a:lnTo>
                    <a:pt x="2319" y="1953"/>
                  </a:lnTo>
                  <a:lnTo>
                    <a:pt x="2325" y="1959"/>
                  </a:lnTo>
                  <a:lnTo>
                    <a:pt x="2331" y="1965"/>
                  </a:lnTo>
                  <a:lnTo>
                    <a:pt x="2337" y="1965"/>
                  </a:lnTo>
                  <a:lnTo>
                    <a:pt x="2343" y="1971"/>
                  </a:lnTo>
                  <a:lnTo>
                    <a:pt x="2349" y="1977"/>
                  </a:lnTo>
                  <a:lnTo>
                    <a:pt x="2355" y="1983"/>
                  </a:lnTo>
                  <a:lnTo>
                    <a:pt x="2361" y="1989"/>
                  </a:lnTo>
                  <a:lnTo>
                    <a:pt x="2355" y="1971"/>
                  </a:lnTo>
                  <a:lnTo>
                    <a:pt x="2355" y="1947"/>
                  </a:lnTo>
                  <a:lnTo>
                    <a:pt x="2355" y="1929"/>
                  </a:lnTo>
                  <a:lnTo>
                    <a:pt x="2349" y="1906"/>
                  </a:lnTo>
                  <a:lnTo>
                    <a:pt x="2349" y="1888"/>
                  </a:lnTo>
                  <a:lnTo>
                    <a:pt x="2343" y="1870"/>
                  </a:lnTo>
                  <a:lnTo>
                    <a:pt x="2337" y="1852"/>
                  </a:lnTo>
                  <a:lnTo>
                    <a:pt x="2331" y="1834"/>
                  </a:lnTo>
                  <a:lnTo>
                    <a:pt x="2325" y="1828"/>
                  </a:lnTo>
                  <a:lnTo>
                    <a:pt x="2313" y="1822"/>
                  </a:lnTo>
                  <a:lnTo>
                    <a:pt x="2307" y="1822"/>
                  </a:lnTo>
                  <a:lnTo>
                    <a:pt x="2295" y="1822"/>
                  </a:lnTo>
                  <a:lnTo>
                    <a:pt x="2283" y="1822"/>
                  </a:lnTo>
                  <a:lnTo>
                    <a:pt x="2271" y="1822"/>
                  </a:lnTo>
                  <a:lnTo>
                    <a:pt x="2259" y="1816"/>
                  </a:lnTo>
                  <a:lnTo>
                    <a:pt x="2253" y="1816"/>
                  </a:lnTo>
                  <a:lnTo>
                    <a:pt x="2241" y="1798"/>
                  </a:lnTo>
                  <a:lnTo>
                    <a:pt x="2229" y="1786"/>
                  </a:lnTo>
                  <a:lnTo>
                    <a:pt x="2211" y="1774"/>
                  </a:lnTo>
                  <a:lnTo>
                    <a:pt x="2199" y="1762"/>
                  </a:lnTo>
                  <a:lnTo>
                    <a:pt x="2187" y="1744"/>
                  </a:lnTo>
                  <a:lnTo>
                    <a:pt x="2175" y="1732"/>
                  </a:lnTo>
                  <a:lnTo>
                    <a:pt x="2157" y="1720"/>
                  </a:lnTo>
                  <a:lnTo>
                    <a:pt x="2151" y="1708"/>
                  </a:lnTo>
                  <a:lnTo>
                    <a:pt x="2139" y="1696"/>
                  </a:lnTo>
                  <a:lnTo>
                    <a:pt x="2133" y="1684"/>
                  </a:lnTo>
                  <a:lnTo>
                    <a:pt x="2127" y="1672"/>
                  </a:lnTo>
                  <a:lnTo>
                    <a:pt x="2121" y="1666"/>
                  </a:lnTo>
                  <a:lnTo>
                    <a:pt x="2115" y="1654"/>
                  </a:lnTo>
                  <a:lnTo>
                    <a:pt x="2109" y="1642"/>
                  </a:lnTo>
                  <a:lnTo>
                    <a:pt x="2103" y="1630"/>
                  </a:lnTo>
                  <a:lnTo>
                    <a:pt x="2103" y="1618"/>
                  </a:lnTo>
                  <a:lnTo>
                    <a:pt x="2103" y="1612"/>
                  </a:lnTo>
                  <a:lnTo>
                    <a:pt x="2097" y="1606"/>
                  </a:lnTo>
                  <a:lnTo>
                    <a:pt x="2091" y="1606"/>
                  </a:lnTo>
                  <a:lnTo>
                    <a:pt x="2085" y="1600"/>
                  </a:lnTo>
                  <a:lnTo>
                    <a:pt x="2079" y="1600"/>
                  </a:lnTo>
                  <a:lnTo>
                    <a:pt x="2073" y="1594"/>
                  </a:lnTo>
                  <a:lnTo>
                    <a:pt x="2067" y="1594"/>
                  </a:lnTo>
                  <a:lnTo>
                    <a:pt x="2061" y="1582"/>
                  </a:lnTo>
                  <a:lnTo>
                    <a:pt x="2049" y="1570"/>
                  </a:lnTo>
                  <a:lnTo>
                    <a:pt x="2036" y="1564"/>
                  </a:lnTo>
                  <a:lnTo>
                    <a:pt x="2024" y="1552"/>
                  </a:lnTo>
                  <a:lnTo>
                    <a:pt x="2012" y="1540"/>
                  </a:lnTo>
                  <a:lnTo>
                    <a:pt x="2000" y="1534"/>
                  </a:lnTo>
                  <a:lnTo>
                    <a:pt x="1988" y="1534"/>
                  </a:lnTo>
                  <a:lnTo>
                    <a:pt x="1976" y="1534"/>
                  </a:lnTo>
                  <a:lnTo>
                    <a:pt x="1970" y="1534"/>
                  </a:lnTo>
                  <a:lnTo>
                    <a:pt x="1970" y="1540"/>
                  </a:lnTo>
                  <a:lnTo>
                    <a:pt x="1970" y="1546"/>
                  </a:lnTo>
                  <a:lnTo>
                    <a:pt x="1970" y="1558"/>
                  </a:lnTo>
                  <a:lnTo>
                    <a:pt x="1958" y="1564"/>
                  </a:lnTo>
                  <a:lnTo>
                    <a:pt x="1952" y="1570"/>
                  </a:lnTo>
                  <a:lnTo>
                    <a:pt x="1940" y="1582"/>
                  </a:lnTo>
                  <a:lnTo>
                    <a:pt x="1934" y="1588"/>
                  </a:lnTo>
                  <a:lnTo>
                    <a:pt x="1922" y="1600"/>
                  </a:lnTo>
                  <a:lnTo>
                    <a:pt x="1916" y="1606"/>
                  </a:lnTo>
                  <a:lnTo>
                    <a:pt x="1904" y="1618"/>
                  </a:lnTo>
                  <a:lnTo>
                    <a:pt x="1898" y="1624"/>
                  </a:lnTo>
                  <a:lnTo>
                    <a:pt x="1892" y="1612"/>
                  </a:lnTo>
                  <a:lnTo>
                    <a:pt x="1892" y="1606"/>
                  </a:lnTo>
                  <a:lnTo>
                    <a:pt x="1886" y="1594"/>
                  </a:lnTo>
                  <a:lnTo>
                    <a:pt x="1886" y="1582"/>
                  </a:lnTo>
                  <a:lnTo>
                    <a:pt x="1880" y="1570"/>
                  </a:lnTo>
                  <a:lnTo>
                    <a:pt x="1880" y="1558"/>
                  </a:lnTo>
                  <a:lnTo>
                    <a:pt x="1874" y="1552"/>
                  </a:lnTo>
                  <a:lnTo>
                    <a:pt x="1862" y="1546"/>
                  </a:lnTo>
                  <a:lnTo>
                    <a:pt x="1856" y="1540"/>
                  </a:lnTo>
                  <a:lnTo>
                    <a:pt x="1850" y="1540"/>
                  </a:lnTo>
                  <a:lnTo>
                    <a:pt x="1844" y="1534"/>
                  </a:lnTo>
                  <a:lnTo>
                    <a:pt x="1832" y="1528"/>
                  </a:lnTo>
                  <a:lnTo>
                    <a:pt x="1826" y="1522"/>
                  </a:lnTo>
                  <a:lnTo>
                    <a:pt x="1814" y="1516"/>
                  </a:lnTo>
                  <a:lnTo>
                    <a:pt x="1808" y="1504"/>
                  </a:lnTo>
                  <a:lnTo>
                    <a:pt x="1802" y="1492"/>
                  </a:lnTo>
                  <a:lnTo>
                    <a:pt x="1790" y="1486"/>
                  </a:lnTo>
                  <a:lnTo>
                    <a:pt x="1778" y="1474"/>
                  </a:lnTo>
                  <a:lnTo>
                    <a:pt x="1772" y="1474"/>
                  </a:lnTo>
                  <a:lnTo>
                    <a:pt x="1760" y="1474"/>
                  </a:lnTo>
                  <a:lnTo>
                    <a:pt x="1748" y="1480"/>
                  </a:lnTo>
                  <a:lnTo>
                    <a:pt x="1742" y="1480"/>
                  </a:lnTo>
                  <a:lnTo>
                    <a:pt x="1736" y="1486"/>
                  </a:lnTo>
                  <a:lnTo>
                    <a:pt x="1736" y="1492"/>
                  </a:lnTo>
                  <a:lnTo>
                    <a:pt x="1730" y="1498"/>
                  </a:lnTo>
                  <a:lnTo>
                    <a:pt x="1730" y="1504"/>
                  </a:lnTo>
                  <a:lnTo>
                    <a:pt x="1730" y="1510"/>
                  </a:lnTo>
                  <a:lnTo>
                    <a:pt x="1730" y="1516"/>
                  </a:lnTo>
                  <a:lnTo>
                    <a:pt x="1730" y="1522"/>
                  </a:lnTo>
                  <a:close/>
                </a:path>
              </a:pathLst>
            </a:custGeom>
            <a:solidFill>
              <a:srgbClr val="F89D1F"/>
            </a:solidFill>
            <a:ln w="12700">
              <a:solidFill>
                <a:schemeClr val="tx1"/>
              </a:solidFill>
              <a:prstDash val="solid"/>
              <a:round/>
              <a:headEnd/>
              <a:tailEnd/>
            </a:ln>
          </p:spPr>
          <p:txBody>
            <a:bodyPr wrap="none"/>
            <a:lstStyle/>
            <a:p>
              <a:pPr fontAlgn="base">
                <a:spcBef>
                  <a:spcPct val="0"/>
                </a:spcBef>
                <a:spcAft>
                  <a:spcPct val="0"/>
                </a:spcAft>
              </a:pPr>
              <a:endParaRPr lang="en-US" sz="900" dirty="0">
                <a:solidFill>
                  <a:srgbClr val="000000"/>
                </a:solidFill>
              </a:endParaRPr>
            </a:p>
          </p:txBody>
        </p:sp>
        <p:sp>
          <p:nvSpPr>
            <p:cNvPr id="522" name="Text Box 89"/>
            <p:cNvSpPr txBox="1">
              <a:spLocks noChangeArrowheads="1"/>
            </p:cNvSpPr>
            <p:nvPr/>
          </p:nvSpPr>
          <p:spPr bwMode="auto">
            <a:xfrm>
              <a:off x="1416241" y="5279991"/>
              <a:ext cx="454734"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AK</a:t>
              </a:r>
            </a:p>
          </p:txBody>
        </p:sp>
        <p:sp>
          <p:nvSpPr>
            <p:cNvPr id="523" name="Text Box 90"/>
            <p:cNvSpPr txBox="1">
              <a:spLocks noChangeArrowheads="1"/>
            </p:cNvSpPr>
            <p:nvPr/>
          </p:nvSpPr>
          <p:spPr bwMode="auto">
            <a:xfrm>
              <a:off x="2821012" y="5776089"/>
              <a:ext cx="388349" cy="325467"/>
            </a:xfrm>
            <a:prstGeom prst="rect">
              <a:avLst/>
            </a:prstGeom>
            <a:noFill/>
            <a:ln w="9525" algn="ctr">
              <a:noFill/>
              <a:miter lim="800000"/>
              <a:headEnd/>
              <a:tailEnd/>
            </a:ln>
          </p:spPr>
          <p:txBody>
            <a:bodyPr wrap="none">
              <a:spAutoFit/>
            </a:bodyPr>
            <a:lstStyle/>
            <a:p>
              <a:pPr fontAlgn="base">
                <a:spcBef>
                  <a:spcPct val="0"/>
                </a:spcBef>
                <a:spcAft>
                  <a:spcPct val="0"/>
                </a:spcAft>
              </a:pPr>
              <a:r>
                <a:rPr lang="en-US" sz="900" b="1" dirty="0">
                  <a:solidFill>
                    <a:srgbClr val="000000"/>
                  </a:solidFill>
                  <a:cs typeface="Times New Roman" pitchFamily="18" charset="0"/>
                </a:rPr>
                <a:t>HI</a:t>
              </a:r>
            </a:p>
          </p:txBody>
        </p:sp>
        <p:sp>
          <p:nvSpPr>
            <p:cNvPr id="524" name="Text Box 93"/>
            <p:cNvSpPr txBox="1">
              <a:spLocks noChangeArrowheads="1"/>
            </p:cNvSpPr>
            <p:nvPr/>
          </p:nvSpPr>
          <p:spPr bwMode="auto">
            <a:xfrm>
              <a:off x="7709582" y="3756693"/>
              <a:ext cx="454734"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000000"/>
                  </a:solidFill>
                  <a:cs typeface="Times New Roman" pitchFamily="18" charset="0"/>
                </a:rPr>
                <a:t>DC</a:t>
              </a:r>
            </a:p>
          </p:txBody>
        </p:sp>
        <p:sp>
          <p:nvSpPr>
            <p:cNvPr id="525" name="Line 94"/>
            <p:cNvSpPr>
              <a:spLocks noChangeShapeType="1"/>
            </p:cNvSpPr>
            <p:nvPr/>
          </p:nvSpPr>
          <p:spPr bwMode="auto">
            <a:xfrm flipH="1" flipV="1">
              <a:off x="7387712" y="3232247"/>
              <a:ext cx="443984" cy="565298"/>
            </a:xfrm>
            <a:prstGeom prst="line">
              <a:avLst/>
            </a:prstGeom>
            <a:noFill/>
            <a:ln w="9525">
              <a:solidFill>
                <a:srgbClr val="127B9B"/>
              </a:solidFill>
              <a:round/>
              <a:headEnd/>
              <a:tailEnd type="triangle" w="med" len="med"/>
            </a:ln>
          </p:spPr>
          <p:txBody>
            <a:bodyPr wrap="none"/>
            <a:lstStyle/>
            <a:p>
              <a:pPr fontAlgn="base">
                <a:spcBef>
                  <a:spcPct val="0"/>
                </a:spcBef>
                <a:spcAft>
                  <a:spcPct val="0"/>
                </a:spcAft>
              </a:pPr>
              <a:endParaRPr lang="en-US" sz="900" dirty="0">
                <a:solidFill>
                  <a:srgbClr val="FFFFFF"/>
                </a:solidFill>
              </a:endParaRPr>
            </a:p>
          </p:txBody>
        </p:sp>
        <p:sp>
          <p:nvSpPr>
            <p:cNvPr id="526" name="Text Box 95"/>
            <p:cNvSpPr txBox="1">
              <a:spLocks noChangeArrowheads="1"/>
            </p:cNvSpPr>
            <p:nvPr/>
          </p:nvSpPr>
          <p:spPr bwMode="auto">
            <a:xfrm>
              <a:off x="4026114" y="2497359"/>
              <a:ext cx="446436"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SD</a:t>
              </a:r>
            </a:p>
          </p:txBody>
        </p:sp>
        <p:sp>
          <p:nvSpPr>
            <p:cNvPr id="527" name="Text Box 97"/>
            <p:cNvSpPr txBox="1">
              <a:spLocks noChangeArrowheads="1"/>
            </p:cNvSpPr>
            <p:nvPr/>
          </p:nvSpPr>
          <p:spPr bwMode="auto">
            <a:xfrm>
              <a:off x="2884437" y="1932059"/>
              <a:ext cx="454734"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MT</a:t>
              </a:r>
            </a:p>
          </p:txBody>
        </p:sp>
        <p:sp>
          <p:nvSpPr>
            <p:cNvPr id="528" name="Text Box 98"/>
            <p:cNvSpPr txBox="1">
              <a:spLocks noChangeArrowheads="1"/>
            </p:cNvSpPr>
            <p:nvPr/>
          </p:nvSpPr>
          <p:spPr bwMode="auto">
            <a:xfrm>
              <a:off x="1615910" y="1649411"/>
              <a:ext cx="487926"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WA</a:t>
              </a:r>
            </a:p>
          </p:txBody>
        </p:sp>
        <p:sp>
          <p:nvSpPr>
            <p:cNvPr id="529" name="Text Box 99"/>
            <p:cNvSpPr txBox="1">
              <a:spLocks noChangeArrowheads="1"/>
            </p:cNvSpPr>
            <p:nvPr/>
          </p:nvSpPr>
          <p:spPr bwMode="auto">
            <a:xfrm>
              <a:off x="1362204" y="2214709"/>
              <a:ext cx="463032"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OR</a:t>
              </a:r>
            </a:p>
          </p:txBody>
        </p:sp>
        <p:sp>
          <p:nvSpPr>
            <p:cNvPr id="530" name="Text Box 100"/>
            <p:cNvSpPr txBox="1">
              <a:spLocks noChangeArrowheads="1"/>
            </p:cNvSpPr>
            <p:nvPr/>
          </p:nvSpPr>
          <p:spPr bwMode="auto">
            <a:xfrm>
              <a:off x="1171925" y="3288775"/>
              <a:ext cx="454734"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CA</a:t>
              </a:r>
            </a:p>
          </p:txBody>
        </p:sp>
        <p:sp>
          <p:nvSpPr>
            <p:cNvPr id="531" name="Text Box 101"/>
            <p:cNvSpPr txBox="1">
              <a:spLocks noChangeArrowheads="1"/>
            </p:cNvSpPr>
            <p:nvPr/>
          </p:nvSpPr>
          <p:spPr bwMode="auto">
            <a:xfrm>
              <a:off x="1679336" y="2949597"/>
              <a:ext cx="446436"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NV</a:t>
              </a:r>
            </a:p>
          </p:txBody>
        </p:sp>
        <p:sp>
          <p:nvSpPr>
            <p:cNvPr id="532" name="Text Box 102"/>
            <p:cNvSpPr txBox="1">
              <a:spLocks noChangeArrowheads="1"/>
            </p:cNvSpPr>
            <p:nvPr/>
          </p:nvSpPr>
          <p:spPr bwMode="auto">
            <a:xfrm>
              <a:off x="2186748" y="2384298"/>
              <a:ext cx="388349"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ID</a:t>
              </a:r>
            </a:p>
          </p:txBody>
        </p:sp>
        <p:sp>
          <p:nvSpPr>
            <p:cNvPr id="533" name="Text Box 103"/>
            <p:cNvSpPr txBox="1">
              <a:spLocks noChangeArrowheads="1"/>
            </p:cNvSpPr>
            <p:nvPr/>
          </p:nvSpPr>
          <p:spPr bwMode="auto">
            <a:xfrm>
              <a:off x="2377028" y="3175717"/>
              <a:ext cx="438138" cy="325467"/>
            </a:xfrm>
            <a:prstGeom prst="rect">
              <a:avLst/>
            </a:prstGeom>
            <a:noFill/>
            <a:ln w="9525" algn="ctr">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UT</a:t>
              </a:r>
            </a:p>
          </p:txBody>
        </p:sp>
        <p:sp>
          <p:nvSpPr>
            <p:cNvPr id="534" name="Text Box 104"/>
            <p:cNvSpPr txBox="1">
              <a:spLocks noChangeArrowheads="1"/>
            </p:cNvSpPr>
            <p:nvPr/>
          </p:nvSpPr>
          <p:spPr bwMode="auto">
            <a:xfrm>
              <a:off x="3264997" y="3288775"/>
              <a:ext cx="463032"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CO</a:t>
              </a:r>
            </a:p>
          </p:txBody>
        </p:sp>
        <p:sp>
          <p:nvSpPr>
            <p:cNvPr id="535" name="Text Box 105"/>
            <p:cNvSpPr txBox="1">
              <a:spLocks noChangeArrowheads="1"/>
            </p:cNvSpPr>
            <p:nvPr/>
          </p:nvSpPr>
          <p:spPr bwMode="auto">
            <a:xfrm>
              <a:off x="3011290" y="2610417"/>
              <a:ext cx="479628"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WY</a:t>
              </a:r>
            </a:p>
          </p:txBody>
        </p:sp>
        <p:sp>
          <p:nvSpPr>
            <p:cNvPr id="536" name="Text Box 106"/>
            <p:cNvSpPr txBox="1">
              <a:spLocks noChangeArrowheads="1"/>
            </p:cNvSpPr>
            <p:nvPr/>
          </p:nvSpPr>
          <p:spPr bwMode="auto">
            <a:xfrm>
              <a:off x="2250173" y="3910604"/>
              <a:ext cx="438138" cy="325467"/>
            </a:xfrm>
            <a:prstGeom prst="rect">
              <a:avLst/>
            </a:prstGeom>
            <a:noFill/>
            <a:ln w="9525" algn="ctr">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AZ</a:t>
              </a:r>
            </a:p>
          </p:txBody>
        </p:sp>
        <p:sp>
          <p:nvSpPr>
            <p:cNvPr id="537" name="Text Box 107"/>
            <p:cNvSpPr txBox="1">
              <a:spLocks noChangeArrowheads="1"/>
            </p:cNvSpPr>
            <p:nvPr/>
          </p:nvSpPr>
          <p:spPr bwMode="auto">
            <a:xfrm>
              <a:off x="3011290" y="3967133"/>
              <a:ext cx="471330" cy="325467"/>
            </a:xfrm>
            <a:prstGeom prst="rect">
              <a:avLst/>
            </a:prstGeom>
            <a:noFill/>
            <a:ln w="9525" algn="ctr">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NM</a:t>
              </a:r>
            </a:p>
          </p:txBody>
        </p:sp>
        <p:sp>
          <p:nvSpPr>
            <p:cNvPr id="538" name="Text Box 108"/>
            <p:cNvSpPr txBox="1">
              <a:spLocks noChangeArrowheads="1"/>
            </p:cNvSpPr>
            <p:nvPr/>
          </p:nvSpPr>
          <p:spPr bwMode="auto">
            <a:xfrm>
              <a:off x="4026114" y="2949597"/>
              <a:ext cx="446436"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NE</a:t>
              </a:r>
            </a:p>
          </p:txBody>
        </p:sp>
        <p:sp>
          <p:nvSpPr>
            <p:cNvPr id="539" name="Text Box 109"/>
            <p:cNvSpPr txBox="1">
              <a:spLocks noChangeArrowheads="1"/>
            </p:cNvSpPr>
            <p:nvPr/>
          </p:nvSpPr>
          <p:spPr bwMode="auto">
            <a:xfrm>
              <a:off x="4216392" y="3401836"/>
              <a:ext cx="446436"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KS</a:t>
              </a:r>
            </a:p>
          </p:txBody>
        </p:sp>
        <p:sp>
          <p:nvSpPr>
            <p:cNvPr id="540" name="Text Box 110"/>
            <p:cNvSpPr txBox="1">
              <a:spLocks noChangeArrowheads="1"/>
            </p:cNvSpPr>
            <p:nvPr/>
          </p:nvSpPr>
          <p:spPr bwMode="auto">
            <a:xfrm>
              <a:off x="4343246" y="3854074"/>
              <a:ext cx="463032" cy="325467"/>
            </a:xfrm>
            <a:prstGeom prst="rect">
              <a:avLst/>
            </a:prstGeom>
            <a:noFill/>
            <a:ln w="9525" algn="ctr">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OK</a:t>
              </a:r>
            </a:p>
          </p:txBody>
        </p:sp>
        <p:sp>
          <p:nvSpPr>
            <p:cNvPr id="541" name="Text Box 111"/>
            <p:cNvSpPr txBox="1">
              <a:spLocks noChangeArrowheads="1"/>
            </p:cNvSpPr>
            <p:nvPr/>
          </p:nvSpPr>
          <p:spPr bwMode="auto">
            <a:xfrm>
              <a:off x="4026114" y="4475902"/>
              <a:ext cx="429840"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TX</a:t>
              </a:r>
            </a:p>
          </p:txBody>
        </p:sp>
        <p:sp>
          <p:nvSpPr>
            <p:cNvPr id="542" name="Text Box 112"/>
            <p:cNvSpPr txBox="1">
              <a:spLocks noChangeArrowheads="1"/>
            </p:cNvSpPr>
            <p:nvPr/>
          </p:nvSpPr>
          <p:spPr bwMode="auto">
            <a:xfrm>
              <a:off x="4723804" y="2214709"/>
              <a:ext cx="471330"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MN</a:t>
              </a:r>
            </a:p>
          </p:txBody>
        </p:sp>
        <p:sp>
          <p:nvSpPr>
            <p:cNvPr id="543" name="Text Box 113"/>
            <p:cNvSpPr txBox="1">
              <a:spLocks noChangeArrowheads="1"/>
            </p:cNvSpPr>
            <p:nvPr/>
          </p:nvSpPr>
          <p:spPr bwMode="auto">
            <a:xfrm>
              <a:off x="4850656" y="2836537"/>
              <a:ext cx="388349"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IA</a:t>
              </a:r>
            </a:p>
          </p:txBody>
        </p:sp>
        <p:sp>
          <p:nvSpPr>
            <p:cNvPr id="544" name="Text Box 114"/>
            <p:cNvSpPr txBox="1">
              <a:spLocks noChangeArrowheads="1"/>
            </p:cNvSpPr>
            <p:nvPr/>
          </p:nvSpPr>
          <p:spPr bwMode="auto">
            <a:xfrm>
              <a:off x="5040936" y="3401836"/>
              <a:ext cx="479628"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MO</a:t>
              </a:r>
            </a:p>
          </p:txBody>
        </p:sp>
        <p:sp>
          <p:nvSpPr>
            <p:cNvPr id="545" name="Text Box 115"/>
            <p:cNvSpPr txBox="1">
              <a:spLocks noChangeArrowheads="1"/>
            </p:cNvSpPr>
            <p:nvPr/>
          </p:nvSpPr>
          <p:spPr bwMode="auto">
            <a:xfrm>
              <a:off x="5040936" y="3967133"/>
              <a:ext cx="454734"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AR</a:t>
              </a:r>
            </a:p>
          </p:txBody>
        </p:sp>
        <p:sp>
          <p:nvSpPr>
            <p:cNvPr id="546" name="Text Box 116"/>
            <p:cNvSpPr txBox="1">
              <a:spLocks noChangeArrowheads="1"/>
            </p:cNvSpPr>
            <p:nvPr/>
          </p:nvSpPr>
          <p:spPr bwMode="auto">
            <a:xfrm>
              <a:off x="5104361" y="4532432"/>
              <a:ext cx="438138"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LA</a:t>
              </a:r>
            </a:p>
          </p:txBody>
        </p:sp>
        <p:sp>
          <p:nvSpPr>
            <p:cNvPr id="547" name="Text Box 117"/>
            <p:cNvSpPr txBox="1">
              <a:spLocks noChangeArrowheads="1"/>
            </p:cNvSpPr>
            <p:nvPr/>
          </p:nvSpPr>
          <p:spPr bwMode="auto">
            <a:xfrm>
              <a:off x="5375031" y="2384298"/>
              <a:ext cx="421542"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WI</a:t>
              </a:r>
            </a:p>
          </p:txBody>
        </p:sp>
        <p:sp>
          <p:nvSpPr>
            <p:cNvPr id="548" name="Text Box 118"/>
            <p:cNvSpPr txBox="1">
              <a:spLocks noChangeArrowheads="1"/>
            </p:cNvSpPr>
            <p:nvPr/>
          </p:nvSpPr>
          <p:spPr bwMode="auto">
            <a:xfrm>
              <a:off x="5535811" y="3119186"/>
              <a:ext cx="371754"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IL</a:t>
              </a:r>
            </a:p>
          </p:txBody>
        </p:sp>
        <p:sp>
          <p:nvSpPr>
            <p:cNvPr id="549" name="Text Box 119"/>
            <p:cNvSpPr txBox="1">
              <a:spLocks noChangeArrowheads="1"/>
            </p:cNvSpPr>
            <p:nvPr/>
          </p:nvSpPr>
          <p:spPr bwMode="auto">
            <a:xfrm>
              <a:off x="6055759" y="2610417"/>
              <a:ext cx="404946"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MI</a:t>
              </a:r>
            </a:p>
          </p:txBody>
        </p:sp>
        <p:sp>
          <p:nvSpPr>
            <p:cNvPr id="550" name="Text Box 120"/>
            <p:cNvSpPr txBox="1">
              <a:spLocks noChangeArrowheads="1"/>
            </p:cNvSpPr>
            <p:nvPr/>
          </p:nvSpPr>
          <p:spPr bwMode="auto">
            <a:xfrm>
              <a:off x="5928905" y="3062657"/>
              <a:ext cx="388349"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IN</a:t>
              </a:r>
            </a:p>
          </p:txBody>
        </p:sp>
        <p:sp>
          <p:nvSpPr>
            <p:cNvPr id="551" name="Text Box 121"/>
            <p:cNvSpPr txBox="1">
              <a:spLocks noChangeArrowheads="1"/>
            </p:cNvSpPr>
            <p:nvPr/>
          </p:nvSpPr>
          <p:spPr bwMode="auto">
            <a:xfrm>
              <a:off x="6334718" y="3006125"/>
              <a:ext cx="463032"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OH</a:t>
              </a:r>
            </a:p>
          </p:txBody>
        </p:sp>
        <p:sp>
          <p:nvSpPr>
            <p:cNvPr id="552" name="Text Box 122"/>
            <p:cNvSpPr txBox="1">
              <a:spLocks noChangeArrowheads="1"/>
            </p:cNvSpPr>
            <p:nvPr/>
          </p:nvSpPr>
          <p:spPr bwMode="auto">
            <a:xfrm>
              <a:off x="5484920" y="4249783"/>
              <a:ext cx="463032"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MS</a:t>
              </a:r>
            </a:p>
          </p:txBody>
        </p:sp>
        <p:sp>
          <p:nvSpPr>
            <p:cNvPr id="553" name="Text Box 123"/>
            <p:cNvSpPr txBox="1">
              <a:spLocks noChangeArrowheads="1"/>
            </p:cNvSpPr>
            <p:nvPr/>
          </p:nvSpPr>
          <p:spPr bwMode="auto">
            <a:xfrm>
              <a:off x="6136148" y="3491474"/>
              <a:ext cx="446436"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KY</a:t>
              </a:r>
            </a:p>
          </p:txBody>
        </p:sp>
        <p:sp>
          <p:nvSpPr>
            <p:cNvPr id="554" name="Text Box 124"/>
            <p:cNvSpPr txBox="1">
              <a:spLocks noChangeArrowheads="1"/>
            </p:cNvSpPr>
            <p:nvPr/>
          </p:nvSpPr>
          <p:spPr bwMode="auto">
            <a:xfrm>
              <a:off x="5928905" y="3797544"/>
              <a:ext cx="438138"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TN</a:t>
              </a:r>
            </a:p>
          </p:txBody>
        </p:sp>
        <p:sp>
          <p:nvSpPr>
            <p:cNvPr id="555" name="Text Box 125"/>
            <p:cNvSpPr txBox="1">
              <a:spLocks noChangeArrowheads="1"/>
            </p:cNvSpPr>
            <p:nvPr/>
          </p:nvSpPr>
          <p:spPr bwMode="auto">
            <a:xfrm>
              <a:off x="5947094" y="4249784"/>
              <a:ext cx="438138"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AL</a:t>
              </a:r>
            </a:p>
          </p:txBody>
        </p:sp>
        <p:sp>
          <p:nvSpPr>
            <p:cNvPr id="556" name="Text Box 126"/>
            <p:cNvSpPr txBox="1">
              <a:spLocks noChangeArrowheads="1"/>
            </p:cNvSpPr>
            <p:nvPr/>
          </p:nvSpPr>
          <p:spPr bwMode="auto">
            <a:xfrm>
              <a:off x="6499743" y="4249783"/>
              <a:ext cx="463032"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GA</a:t>
              </a:r>
            </a:p>
          </p:txBody>
        </p:sp>
        <p:sp>
          <p:nvSpPr>
            <p:cNvPr id="557" name="Text Box 127"/>
            <p:cNvSpPr txBox="1">
              <a:spLocks noChangeArrowheads="1"/>
            </p:cNvSpPr>
            <p:nvPr/>
          </p:nvSpPr>
          <p:spPr bwMode="auto">
            <a:xfrm>
              <a:off x="6901581" y="4963929"/>
              <a:ext cx="421542"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FL</a:t>
              </a:r>
            </a:p>
          </p:txBody>
        </p:sp>
        <p:sp>
          <p:nvSpPr>
            <p:cNvPr id="558" name="Text Box 128"/>
            <p:cNvSpPr txBox="1">
              <a:spLocks noChangeArrowheads="1"/>
            </p:cNvSpPr>
            <p:nvPr/>
          </p:nvSpPr>
          <p:spPr bwMode="auto">
            <a:xfrm>
              <a:off x="6880301" y="4023665"/>
              <a:ext cx="446436" cy="325467"/>
            </a:xfrm>
            <a:prstGeom prst="rect">
              <a:avLst/>
            </a:prstGeom>
            <a:noFill/>
            <a:ln w="9525" algn="ctr">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SC</a:t>
              </a:r>
            </a:p>
          </p:txBody>
        </p:sp>
        <p:sp>
          <p:nvSpPr>
            <p:cNvPr id="559" name="Text Box 129"/>
            <p:cNvSpPr txBox="1">
              <a:spLocks noChangeArrowheads="1"/>
            </p:cNvSpPr>
            <p:nvPr/>
          </p:nvSpPr>
          <p:spPr bwMode="auto">
            <a:xfrm>
              <a:off x="7070580" y="3684485"/>
              <a:ext cx="454734"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NC</a:t>
              </a:r>
            </a:p>
          </p:txBody>
        </p:sp>
        <p:sp>
          <p:nvSpPr>
            <p:cNvPr id="560" name="Text Box 130"/>
            <p:cNvSpPr txBox="1">
              <a:spLocks noChangeArrowheads="1"/>
            </p:cNvSpPr>
            <p:nvPr/>
          </p:nvSpPr>
          <p:spPr bwMode="auto">
            <a:xfrm>
              <a:off x="7070580" y="3354985"/>
              <a:ext cx="446436"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VA</a:t>
              </a:r>
            </a:p>
          </p:txBody>
        </p:sp>
        <p:sp>
          <p:nvSpPr>
            <p:cNvPr id="561" name="Text Box 131"/>
            <p:cNvSpPr txBox="1">
              <a:spLocks noChangeArrowheads="1"/>
            </p:cNvSpPr>
            <p:nvPr/>
          </p:nvSpPr>
          <p:spPr bwMode="auto">
            <a:xfrm>
              <a:off x="7070580" y="2836537"/>
              <a:ext cx="446436"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PA</a:t>
              </a:r>
            </a:p>
          </p:txBody>
        </p:sp>
        <p:sp>
          <p:nvSpPr>
            <p:cNvPr id="562" name="Text Box 132"/>
            <p:cNvSpPr txBox="1">
              <a:spLocks noChangeArrowheads="1"/>
            </p:cNvSpPr>
            <p:nvPr/>
          </p:nvSpPr>
          <p:spPr bwMode="auto">
            <a:xfrm>
              <a:off x="6668815" y="3292839"/>
              <a:ext cx="479628"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WV</a:t>
              </a:r>
            </a:p>
          </p:txBody>
        </p:sp>
        <p:sp>
          <p:nvSpPr>
            <p:cNvPr id="563" name="Text Box 133"/>
            <p:cNvSpPr txBox="1">
              <a:spLocks noChangeArrowheads="1"/>
            </p:cNvSpPr>
            <p:nvPr/>
          </p:nvSpPr>
          <p:spPr bwMode="auto">
            <a:xfrm>
              <a:off x="7324286" y="2440827"/>
              <a:ext cx="446436"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NY</a:t>
              </a:r>
            </a:p>
          </p:txBody>
        </p:sp>
        <p:sp>
          <p:nvSpPr>
            <p:cNvPr id="564" name="Text Box 134"/>
            <p:cNvSpPr txBox="1">
              <a:spLocks noChangeArrowheads="1"/>
            </p:cNvSpPr>
            <p:nvPr/>
          </p:nvSpPr>
          <p:spPr bwMode="auto">
            <a:xfrm>
              <a:off x="7958549" y="1932059"/>
              <a:ext cx="463032" cy="325467"/>
            </a:xfrm>
            <a:prstGeom prst="rect">
              <a:avLst/>
            </a:prstGeom>
            <a:noFill/>
            <a:ln w="9525" algn="ctr">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ME</a:t>
              </a:r>
            </a:p>
          </p:txBody>
        </p:sp>
        <p:sp>
          <p:nvSpPr>
            <p:cNvPr id="565" name="Text Box 135"/>
            <p:cNvSpPr txBox="1">
              <a:spLocks noChangeArrowheads="1"/>
            </p:cNvSpPr>
            <p:nvPr/>
          </p:nvSpPr>
          <p:spPr bwMode="auto">
            <a:xfrm>
              <a:off x="7691529" y="2305852"/>
              <a:ext cx="443806" cy="520748"/>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900" b="1" dirty="0">
                  <a:solidFill>
                    <a:srgbClr val="FFFFFF"/>
                  </a:solidFill>
                  <a:cs typeface="Times New Roman" pitchFamily="18" charset="0"/>
                </a:rPr>
                <a:t>NH</a:t>
              </a:r>
            </a:p>
          </p:txBody>
        </p:sp>
        <p:sp>
          <p:nvSpPr>
            <p:cNvPr id="566" name="Line 137"/>
            <p:cNvSpPr>
              <a:spLocks noChangeShapeType="1"/>
            </p:cNvSpPr>
            <p:nvPr/>
          </p:nvSpPr>
          <p:spPr bwMode="auto">
            <a:xfrm flipH="1" flipV="1">
              <a:off x="7451135" y="3288772"/>
              <a:ext cx="541020" cy="74141"/>
            </a:xfrm>
            <a:prstGeom prst="line">
              <a:avLst/>
            </a:prstGeom>
            <a:noFill/>
            <a:ln w="9525">
              <a:solidFill>
                <a:srgbClr val="127B9B"/>
              </a:solidFill>
              <a:round/>
              <a:headEnd/>
              <a:tailEnd type="triangle" w="med" len="med"/>
            </a:ln>
          </p:spPr>
          <p:txBody>
            <a:bodyPr wrap="none"/>
            <a:lstStyle/>
            <a:p>
              <a:pPr fontAlgn="base">
                <a:spcBef>
                  <a:spcPct val="0"/>
                </a:spcBef>
                <a:spcAft>
                  <a:spcPct val="0"/>
                </a:spcAft>
              </a:pPr>
              <a:endParaRPr lang="en-US" sz="900" dirty="0">
                <a:solidFill>
                  <a:srgbClr val="FFFFFF"/>
                </a:solidFill>
              </a:endParaRPr>
            </a:p>
          </p:txBody>
        </p:sp>
        <p:sp>
          <p:nvSpPr>
            <p:cNvPr id="567" name="Text Box 138"/>
            <p:cNvSpPr txBox="1">
              <a:spLocks noChangeArrowheads="1"/>
            </p:cNvSpPr>
            <p:nvPr/>
          </p:nvSpPr>
          <p:spPr bwMode="auto">
            <a:xfrm>
              <a:off x="7936122" y="3251259"/>
              <a:ext cx="471330"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000000"/>
                  </a:solidFill>
                  <a:cs typeface="Times New Roman" pitchFamily="18" charset="0"/>
                </a:rPr>
                <a:t>MD</a:t>
              </a:r>
            </a:p>
          </p:txBody>
        </p:sp>
        <p:sp>
          <p:nvSpPr>
            <p:cNvPr id="568" name="Line 139"/>
            <p:cNvSpPr>
              <a:spLocks noChangeShapeType="1"/>
            </p:cNvSpPr>
            <p:nvPr/>
          </p:nvSpPr>
          <p:spPr bwMode="auto">
            <a:xfrm flipH="1" flipV="1">
              <a:off x="7704842" y="2949594"/>
              <a:ext cx="301174" cy="851"/>
            </a:xfrm>
            <a:prstGeom prst="line">
              <a:avLst/>
            </a:prstGeom>
            <a:noFill/>
            <a:ln w="9525">
              <a:solidFill>
                <a:srgbClr val="127B9B"/>
              </a:solidFill>
              <a:round/>
              <a:headEnd/>
              <a:tailEnd type="triangle" w="med" len="med"/>
            </a:ln>
          </p:spPr>
          <p:txBody>
            <a:bodyPr wrap="none"/>
            <a:lstStyle/>
            <a:p>
              <a:pPr fontAlgn="base">
                <a:spcBef>
                  <a:spcPct val="0"/>
                </a:spcBef>
                <a:spcAft>
                  <a:spcPct val="0"/>
                </a:spcAft>
              </a:pPr>
              <a:endParaRPr lang="en-US" sz="900" dirty="0">
                <a:solidFill>
                  <a:srgbClr val="FFFFFF"/>
                </a:solidFill>
              </a:endParaRPr>
            </a:p>
          </p:txBody>
        </p:sp>
        <p:sp>
          <p:nvSpPr>
            <p:cNvPr id="569" name="Text Box 141"/>
            <p:cNvSpPr txBox="1">
              <a:spLocks noChangeArrowheads="1"/>
            </p:cNvSpPr>
            <p:nvPr/>
          </p:nvSpPr>
          <p:spPr bwMode="auto">
            <a:xfrm>
              <a:off x="7882059" y="3096598"/>
              <a:ext cx="446436" cy="325467"/>
            </a:xfrm>
            <a:prstGeom prst="rect">
              <a:avLst/>
            </a:prstGeom>
            <a:noFill/>
            <a:ln w="9525">
              <a:noFill/>
              <a:miter lim="800000"/>
              <a:headEnd/>
              <a:tailEnd/>
            </a:ln>
          </p:spPr>
          <p:txBody>
            <a:bodyPr wrap="none">
              <a:spAutoFit/>
            </a:bodyPr>
            <a:lstStyle/>
            <a:p>
              <a:pPr algn="ctr" fontAlgn="base">
                <a:spcBef>
                  <a:spcPct val="0"/>
                </a:spcBef>
                <a:spcAft>
                  <a:spcPct val="0"/>
                </a:spcAft>
              </a:pPr>
              <a:r>
                <a:rPr lang="en-US" sz="900" b="1" dirty="0">
                  <a:solidFill>
                    <a:srgbClr val="000000"/>
                  </a:solidFill>
                  <a:cs typeface="Times New Roman" pitchFamily="18" charset="0"/>
                </a:rPr>
                <a:t>DE</a:t>
              </a:r>
            </a:p>
          </p:txBody>
        </p:sp>
        <p:sp>
          <p:nvSpPr>
            <p:cNvPr id="570" name="Text Box 142"/>
            <p:cNvSpPr txBox="1">
              <a:spLocks noChangeArrowheads="1"/>
            </p:cNvSpPr>
            <p:nvPr/>
          </p:nvSpPr>
          <p:spPr bwMode="auto">
            <a:xfrm>
              <a:off x="7892823" y="2828109"/>
              <a:ext cx="429841" cy="325467"/>
            </a:xfrm>
            <a:prstGeom prst="rect">
              <a:avLst/>
            </a:prstGeom>
            <a:noFill/>
            <a:ln w="9525">
              <a:noFill/>
              <a:miter lim="800000"/>
              <a:headEnd/>
              <a:tailEnd/>
            </a:ln>
          </p:spPr>
          <p:txBody>
            <a:bodyPr wrap="none">
              <a:spAutoFit/>
            </a:bodyPr>
            <a:lstStyle/>
            <a:p>
              <a:pPr algn="ctr" fontAlgn="base">
                <a:spcBef>
                  <a:spcPct val="0"/>
                </a:spcBef>
                <a:spcAft>
                  <a:spcPct val="0"/>
                </a:spcAft>
              </a:pPr>
              <a:r>
                <a:rPr lang="en-US" sz="900" b="1" dirty="0">
                  <a:solidFill>
                    <a:srgbClr val="000000"/>
                  </a:solidFill>
                  <a:cs typeface="Times New Roman" pitchFamily="18" charset="0"/>
                </a:rPr>
                <a:t>NJ</a:t>
              </a:r>
            </a:p>
          </p:txBody>
        </p:sp>
        <p:sp>
          <p:nvSpPr>
            <p:cNvPr id="571" name="Line 143"/>
            <p:cNvSpPr>
              <a:spLocks noChangeShapeType="1"/>
            </p:cNvSpPr>
            <p:nvPr/>
          </p:nvSpPr>
          <p:spPr bwMode="auto">
            <a:xfrm flipH="1">
              <a:off x="7854107" y="2511533"/>
              <a:ext cx="390463" cy="69481"/>
            </a:xfrm>
            <a:prstGeom prst="line">
              <a:avLst/>
            </a:prstGeom>
            <a:noFill/>
            <a:ln w="9525">
              <a:solidFill>
                <a:srgbClr val="127B9B"/>
              </a:solidFill>
              <a:round/>
              <a:headEnd/>
              <a:tailEnd type="triangle" w="med" len="med"/>
            </a:ln>
          </p:spPr>
          <p:txBody>
            <a:bodyPr wrap="none"/>
            <a:lstStyle/>
            <a:p>
              <a:pPr fontAlgn="base">
                <a:spcBef>
                  <a:spcPct val="0"/>
                </a:spcBef>
                <a:spcAft>
                  <a:spcPct val="0"/>
                </a:spcAft>
              </a:pPr>
              <a:endParaRPr lang="en-US" sz="900" dirty="0">
                <a:solidFill>
                  <a:srgbClr val="FFFFFF"/>
                </a:solidFill>
              </a:endParaRPr>
            </a:p>
          </p:txBody>
        </p:sp>
        <p:sp>
          <p:nvSpPr>
            <p:cNvPr id="572" name="Text Box 146"/>
            <p:cNvSpPr txBox="1">
              <a:spLocks noChangeArrowheads="1"/>
            </p:cNvSpPr>
            <p:nvPr/>
          </p:nvSpPr>
          <p:spPr bwMode="auto">
            <a:xfrm>
              <a:off x="7696916" y="2589108"/>
              <a:ext cx="394975" cy="520748"/>
            </a:xfrm>
            <a:prstGeom prst="rect">
              <a:avLst/>
            </a:prstGeom>
            <a:noFill/>
            <a:ln w="9525">
              <a:noFill/>
              <a:miter lim="800000"/>
              <a:headEnd/>
              <a:tailEnd/>
            </a:ln>
          </p:spPr>
          <p:txBody>
            <a:bodyPr wrap="square">
              <a:spAutoFit/>
            </a:bodyPr>
            <a:lstStyle/>
            <a:p>
              <a:pPr fontAlgn="base">
                <a:spcBef>
                  <a:spcPct val="0"/>
                </a:spcBef>
                <a:spcAft>
                  <a:spcPct val="0"/>
                </a:spcAft>
                <a:defRPr/>
              </a:pPr>
              <a:r>
                <a:rPr lang="en-US" sz="900" b="1" dirty="0">
                  <a:solidFill>
                    <a:srgbClr val="FFFFFF"/>
                  </a:solidFill>
                  <a:cs typeface="Times New Roman" pitchFamily="18" charset="0"/>
                </a:rPr>
                <a:t>CT</a:t>
              </a:r>
            </a:p>
          </p:txBody>
        </p:sp>
        <p:sp>
          <p:nvSpPr>
            <p:cNvPr id="573" name="Text Box 144"/>
            <p:cNvSpPr txBox="1">
              <a:spLocks noChangeArrowheads="1"/>
            </p:cNvSpPr>
            <p:nvPr/>
          </p:nvSpPr>
          <p:spPr bwMode="auto">
            <a:xfrm>
              <a:off x="8163053" y="2332956"/>
              <a:ext cx="471330"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000000"/>
                  </a:solidFill>
                  <a:cs typeface="Times New Roman" pitchFamily="18" charset="0"/>
                </a:rPr>
                <a:t>MA</a:t>
              </a:r>
            </a:p>
          </p:txBody>
        </p:sp>
        <p:sp>
          <p:nvSpPr>
            <p:cNvPr id="574" name="Text Box 145"/>
            <p:cNvSpPr txBox="1">
              <a:spLocks noChangeArrowheads="1"/>
            </p:cNvSpPr>
            <p:nvPr/>
          </p:nvSpPr>
          <p:spPr bwMode="auto">
            <a:xfrm>
              <a:off x="8188910" y="2543070"/>
              <a:ext cx="388349"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000000"/>
                  </a:solidFill>
                  <a:cs typeface="Times New Roman" pitchFamily="18" charset="0"/>
                </a:rPr>
                <a:t>RI</a:t>
              </a:r>
            </a:p>
          </p:txBody>
        </p:sp>
        <p:sp>
          <p:nvSpPr>
            <p:cNvPr id="575" name="Line 148"/>
            <p:cNvSpPr>
              <a:spLocks noChangeShapeType="1"/>
            </p:cNvSpPr>
            <p:nvPr/>
          </p:nvSpPr>
          <p:spPr bwMode="auto">
            <a:xfrm flipH="1" flipV="1">
              <a:off x="8021976" y="2666947"/>
              <a:ext cx="208501" cy="3417"/>
            </a:xfrm>
            <a:prstGeom prst="line">
              <a:avLst/>
            </a:prstGeom>
            <a:noFill/>
            <a:ln w="9525">
              <a:solidFill>
                <a:srgbClr val="127B9B"/>
              </a:solidFill>
              <a:round/>
              <a:headEnd/>
              <a:tailEnd type="triangle" w="med" len="med"/>
            </a:ln>
          </p:spPr>
          <p:txBody>
            <a:bodyPr wrap="none"/>
            <a:lstStyle/>
            <a:p>
              <a:pPr fontAlgn="base">
                <a:spcBef>
                  <a:spcPct val="0"/>
                </a:spcBef>
                <a:spcAft>
                  <a:spcPct val="0"/>
                </a:spcAft>
              </a:pPr>
              <a:endParaRPr lang="en-US" sz="900" dirty="0">
                <a:solidFill>
                  <a:srgbClr val="FFFFFF"/>
                </a:solidFill>
              </a:endParaRPr>
            </a:p>
          </p:txBody>
        </p:sp>
        <p:sp>
          <p:nvSpPr>
            <p:cNvPr id="576" name="Text Box 149"/>
            <p:cNvSpPr txBox="1">
              <a:spLocks noChangeArrowheads="1"/>
            </p:cNvSpPr>
            <p:nvPr/>
          </p:nvSpPr>
          <p:spPr bwMode="auto">
            <a:xfrm>
              <a:off x="7580835" y="2201747"/>
              <a:ext cx="429840"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VT</a:t>
              </a:r>
            </a:p>
          </p:txBody>
        </p:sp>
        <p:sp>
          <p:nvSpPr>
            <p:cNvPr id="577" name="TextBox 576"/>
            <p:cNvSpPr txBox="1"/>
            <p:nvPr/>
          </p:nvSpPr>
          <p:spPr>
            <a:xfrm>
              <a:off x="5030364" y="5666562"/>
              <a:ext cx="84" cy="195279"/>
            </a:xfrm>
            <a:prstGeom prst="rect">
              <a:avLst/>
            </a:prstGeom>
            <a:noFill/>
            <a:ln>
              <a:noFill/>
            </a:ln>
          </p:spPr>
          <p:txBody>
            <a:bodyPr wrap="none" lIns="0" tIns="0" rIns="0" bIns="0" rtlCol="0">
              <a:spAutoFit/>
            </a:bodyPr>
            <a:lstStyle/>
            <a:p>
              <a:pPr fontAlgn="base">
                <a:spcBef>
                  <a:spcPct val="0"/>
                </a:spcBef>
                <a:spcAft>
                  <a:spcPct val="0"/>
                </a:spcAft>
              </a:pPr>
              <a:endParaRPr lang="en-US" sz="900" dirty="0">
                <a:solidFill>
                  <a:srgbClr val="000000"/>
                </a:solidFill>
              </a:endParaRPr>
            </a:p>
          </p:txBody>
        </p:sp>
        <p:sp>
          <p:nvSpPr>
            <p:cNvPr id="578" name="Line 139"/>
            <p:cNvSpPr>
              <a:spLocks noChangeShapeType="1"/>
            </p:cNvSpPr>
            <p:nvPr/>
          </p:nvSpPr>
          <p:spPr bwMode="auto">
            <a:xfrm flipH="1" flipV="1">
              <a:off x="7630022" y="3220491"/>
              <a:ext cx="365600" cy="0"/>
            </a:xfrm>
            <a:prstGeom prst="line">
              <a:avLst/>
            </a:prstGeom>
            <a:noFill/>
            <a:ln w="9525">
              <a:solidFill>
                <a:srgbClr val="127B9B"/>
              </a:solidFill>
              <a:round/>
              <a:headEnd/>
              <a:tailEnd type="triangle" w="med" len="med"/>
            </a:ln>
          </p:spPr>
          <p:txBody>
            <a:bodyPr wrap="none"/>
            <a:lstStyle/>
            <a:p>
              <a:pPr fontAlgn="base">
                <a:spcBef>
                  <a:spcPct val="0"/>
                </a:spcBef>
                <a:spcAft>
                  <a:spcPct val="0"/>
                </a:spcAft>
              </a:pPr>
              <a:endParaRPr lang="en-US" sz="900" dirty="0">
                <a:solidFill>
                  <a:srgbClr val="FFFFFF"/>
                </a:solidFill>
              </a:endParaRPr>
            </a:p>
          </p:txBody>
        </p:sp>
        <p:sp>
          <p:nvSpPr>
            <p:cNvPr id="579" name="Text Box 97"/>
            <p:cNvSpPr txBox="1">
              <a:spLocks noChangeArrowheads="1"/>
            </p:cNvSpPr>
            <p:nvPr/>
          </p:nvSpPr>
          <p:spPr bwMode="auto">
            <a:xfrm>
              <a:off x="3979847" y="1932059"/>
              <a:ext cx="454734" cy="325467"/>
            </a:xfrm>
            <a:prstGeom prst="rect">
              <a:avLst/>
            </a:prstGeom>
            <a:noFill/>
            <a:ln w="9525">
              <a:noFill/>
              <a:miter lim="800000"/>
              <a:headEnd/>
              <a:tailEnd/>
            </a:ln>
          </p:spPr>
          <p:txBody>
            <a:bodyPr wrap="none">
              <a:spAutoFit/>
            </a:bodyPr>
            <a:lstStyle/>
            <a:p>
              <a:pPr fontAlgn="base">
                <a:spcBef>
                  <a:spcPct val="0"/>
                </a:spcBef>
                <a:spcAft>
                  <a:spcPct val="0"/>
                </a:spcAft>
              </a:pPr>
              <a:r>
                <a:rPr lang="en-US" sz="900" b="1" dirty="0">
                  <a:solidFill>
                    <a:srgbClr val="FFFFFF"/>
                  </a:solidFill>
                  <a:cs typeface="Times New Roman" pitchFamily="18" charset="0"/>
                </a:rPr>
                <a:t>ND</a:t>
              </a:r>
            </a:p>
          </p:txBody>
        </p:sp>
      </p:grpSp>
      <p:sp>
        <p:nvSpPr>
          <p:cNvPr id="150" name="Slide Number Placeholder 4"/>
          <p:cNvSpPr>
            <a:spLocks noGrp="1"/>
          </p:cNvSpPr>
          <p:nvPr>
            <p:ph type="sldNum" sz="quarter" idx="12"/>
          </p:nvPr>
        </p:nvSpPr>
        <p:spPr>
          <a:xfrm>
            <a:off x="6553200" y="6356350"/>
            <a:ext cx="2133600" cy="365125"/>
          </a:xfrm>
        </p:spPr>
        <p:txBody>
          <a:bodyPr/>
          <a:lstStyle/>
          <a:p>
            <a:r>
              <a:rPr lang="en-US" dirty="0" smtClean="0">
                <a:solidFill>
                  <a:schemeClr val="bg1"/>
                </a:solidFill>
              </a:rPr>
              <a:t>8</a:t>
            </a:r>
            <a:endParaRPr lang="en-US" dirty="0">
              <a:solidFill>
                <a:schemeClr val="bg1"/>
              </a:solidFill>
            </a:endParaRPr>
          </a:p>
        </p:txBody>
      </p:sp>
    </p:spTree>
    <p:extLst>
      <p:ext uri="{BB962C8B-B14F-4D97-AF65-F5344CB8AC3E}">
        <p14:creationId xmlns:p14="http://schemas.microsoft.com/office/powerpoint/2010/main" val="360741543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normAutofit fontScale="90000"/>
          </a:bodyPr>
          <a:lstStyle/>
          <a:p>
            <a:r>
              <a:rPr lang="en-US" dirty="0" smtClean="0">
                <a:solidFill>
                  <a:schemeClr val="bg1"/>
                </a:solidFill>
                <a:latin typeface="Georgia" panose="02040502050405020303" pitchFamily="18" charset="0"/>
              </a:rPr>
              <a:t>States with reciprocity agreements</a:t>
            </a:r>
            <a:r>
              <a:rPr lang="en-US" baseline="30000" dirty="0" smtClean="0">
                <a:solidFill>
                  <a:schemeClr val="bg1"/>
                </a:solidFill>
                <a:latin typeface="Georgia" panose="02040502050405020303" pitchFamily="18" charset="0"/>
              </a:rPr>
              <a:t>*</a:t>
            </a:r>
            <a:endParaRPr lang="en-US" baseline="30000" dirty="0">
              <a:solidFill>
                <a:schemeClr val="bg1"/>
              </a:solidFill>
              <a:latin typeface="Georgia" panose="02040502050405020303" pitchFamily="18" charset="0"/>
            </a:endParaRPr>
          </a:p>
        </p:txBody>
      </p:sp>
      <p:sp>
        <p:nvSpPr>
          <p:cNvPr id="10" name="Freeform 9"/>
          <p:cNvSpPr/>
          <p:nvPr/>
        </p:nvSpPr>
        <p:spPr>
          <a:xfrm>
            <a:off x="746210" y="1524000"/>
            <a:ext cx="1416585" cy="265591"/>
          </a:xfrm>
          <a:custGeom>
            <a:avLst/>
            <a:gdLst>
              <a:gd name="connsiteX0" fmla="*/ 0 w 1010065"/>
              <a:gd name="connsiteY0" fmla="*/ 0 h 316800"/>
              <a:gd name="connsiteX1" fmla="*/ 1010065 w 1010065"/>
              <a:gd name="connsiteY1" fmla="*/ 0 h 316800"/>
              <a:gd name="connsiteX2" fmla="*/ 1010065 w 1010065"/>
              <a:gd name="connsiteY2" fmla="*/ 316800 h 316800"/>
              <a:gd name="connsiteX3" fmla="*/ 0 w 1010065"/>
              <a:gd name="connsiteY3" fmla="*/ 316800 h 316800"/>
              <a:gd name="connsiteX4" fmla="*/ 0 w 1010065"/>
              <a:gd name="connsiteY4" fmla="*/ 0 h 31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65" h="316800">
                <a:moveTo>
                  <a:pt x="0" y="0"/>
                </a:moveTo>
                <a:lnTo>
                  <a:pt x="1010065" y="0"/>
                </a:lnTo>
                <a:lnTo>
                  <a:pt x="1010065" y="316800"/>
                </a:lnTo>
                <a:lnTo>
                  <a:pt x="0" y="316800"/>
                </a:lnTo>
                <a:lnTo>
                  <a:pt x="0" y="0"/>
                </a:lnTo>
                <a:close/>
              </a:path>
            </a:pathLst>
          </a:custGeom>
          <a:solidFill>
            <a:srgbClr val="127B9B"/>
          </a:solidFill>
          <a:ln w="6350">
            <a:solidFill>
              <a:srgbClr val="127B9B"/>
            </a:solidFill>
          </a:ln>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54864" tIns="54864" rIns="54864" bIns="54864" numCol="1" spcCol="1270" anchor="ctr" anchorCtr="0">
            <a:noAutofit/>
          </a:bodyPr>
          <a:lstStyle/>
          <a:p>
            <a:pPr defTabSz="366713">
              <a:spcAft>
                <a:spcPts val="600"/>
              </a:spcAft>
            </a:pPr>
            <a:r>
              <a:rPr lang="en-US" sz="1400" b="1" dirty="0"/>
              <a:t>Illinois</a:t>
            </a:r>
          </a:p>
        </p:txBody>
      </p:sp>
      <p:sp>
        <p:nvSpPr>
          <p:cNvPr id="11" name="Freeform 10"/>
          <p:cNvSpPr/>
          <p:nvPr/>
        </p:nvSpPr>
        <p:spPr>
          <a:xfrm>
            <a:off x="746210" y="1786354"/>
            <a:ext cx="1416585" cy="1187272"/>
          </a:xfrm>
          <a:custGeom>
            <a:avLst/>
            <a:gdLst>
              <a:gd name="connsiteX0" fmla="*/ 0 w 1010065"/>
              <a:gd name="connsiteY0" fmla="*/ 0 h 1063754"/>
              <a:gd name="connsiteX1" fmla="*/ 1010065 w 1010065"/>
              <a:gd name="connsiteY1" fmla="*/ 0 h 1063754"/>
              <a:gd name="connsiteX2" fmla="*/ 1010065 w 1010065"/>
              <a:gd name="connsiteY2" fmla="*/ 1063754 h 1063754"/>
              <a:gd name="connsiteX3" fmla="*/ 0 w 1010065"/>
              <a:gd name="connsiteY3" fmla="*/ 1063754 h 1063754"/>
              <a:gd name="connsiteX4" fmla="*/ 0 w 1010065"/>
              <a:gd name="connsiteY4" fmla="*/ 0 h 106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65" h="1063754">
                <a:moveTo>
                  <a:pt x="0" y="0"/>
                </a:moveTo>
                <a:lnTo>
                  <a:pt x="1010065" y="0"/>
                </a:lnTo>
                <a:lnTo>
                  <a:pt x="1010065" y="1063754"/>
                </a:lnTo>
                <a:lnTo>
                  <a:pt x="0" y="1063754"/>
                </a:lnTo>
                <a:lnTo>
                  <a:pt x="0" y="0"/>
                </a:lnTo>
                <a:close/>
              </a:path>
            </a:pathLst>
          </a:custGeom>
          <a:noFill/>
          <a:ln w="6350">
            <a:solidFill>
              <a:srgbClr val="127B9B"/>
            </a:solidFill>
          </a:ln>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4864" tIns="54864" rIns="54864" bIns="54864" numCol="1" spcCol="1270" anchor="t" anchorCtr="0">
            <a:noAutofit/>
          </a:bodyPr>
          <a:lstStyle/>
          <a:p>
            <a:pPr marL="91440" lvl="1" indent="-91440" defTabSz="366713">
              <a:spcAft>
                <a:spcPts val="600"/>
              </a:spcAft>
              <a:buFont typeface="Arial" panose="020B0604020202020204" pitchFamily="34" charset="0"/>
              <a:buChar char="•"/>
            </a:pPr>
            <a:r>
              <a:rPr lang="en-US" sz="1400" dirty="0">
                <a:solidFill>
                  <a:schemeClr val="bg1"/>
                </a:solidFill>
              </a:rPr>
              <a:t>Iowa, Kentucky, Michigan, Wisconsin</a:t>
            </a:r>
          </a:p>
        </p:txBody>
      </p:sp>
      <p:sp>
        <p:nvSpPr>
          <p:cNvPr id="12" name="Freeform 11"/>
          <p:cNvSpPr/>
          <p:nvPr/>
        </p:nvSpPr>
        <p:spPr>
          <a:xfrm>
            <a:off x="2300873" y="1524000"/>
            <a:ext cx="1416585" cy="265591"/>
          </a:xfrm>
          <a:custGeom>
            <a:avLst/>
            <a:gdLst>
              <a:gd name="connsiteX0" fmla="*/ 0 w 1010065"/>
              <a:gd name="connsiteY0" fmla="*/ 0 h 316800"/>
              <a:gd name="connsiteX1" fmla="*/ 1010065 w 1010065"/>
              <a:gd name="connsiteY1" fmla="*/ 0 h 316800"/>
              <a:gd name="connsiteX2" fmla="*/ 1010065 w 1010065"/>
              <a:gd name="connsiteY2" fmla="*/ 316800 h 316800"/>
              <a:gd name="connsiteX3" fmla="*/ 0 w 1010065"/>
              <a:gd name="connsiteY3" fmla="*/ 316800 h 316800"/>
              <a:gd name="connsiteX4" fmla="*/ 0 w 1010065"/>
              <a:gd name="connsiteY4" fmla="*/ 0 h 31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65" h="316800">
                <a:moveTo>
                  <a:pt x="0" y="0"/>
                </a:moveTo>
                <a:lnTo>
                  <a:pt x="1010065" y="0"/>
                </a:lnTo>
                <a:lnTo>
                  <a:pt x="1010065" y="316800"/>
                </a:lnTo>
                <a:lnTo>
                  <a:pt x="0" y="316800"/>
                </a:lnTo>
                <a:lnTo>
                  <a:pt x="0" y="0"/>
                </a:lnTo>
                <a:close/>
              </a:path>
            </a:pathLst>
          </a:custGeom>
          <a:solidFill>
            <a:srgbClr val="127B9B"/>
          </a:solidFill>
          <a:ln w="6350">
            <a:solidFill>
              <a:srgbClr val="127B9B"/>
            </a:solidFill>
          </a:ln>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54864" tIns="54864" rIns="54864" bIns="54864" numCol="1" spcCol="1270" anchor="ctr" anchorCtr="0">
            <a:noAutofit/>
          </a:bodyPr>
          <a:lstStyle/>
          <a:p>
            <a:pPr defTabSz="366713">
              <a:spcAft>
                <a:spcPts val="600"/>
              </a:spcAft>
            </a:pPr>
            <a:r>
              <a:rPr lang="en-US" sz="1400" b="1" dirty="0"/>
              <a:t>Indiana</a:t>
            </a:r>
          </a:p>
        </p:txBody>
      </p:sp>
      <p:sp>
        <p:nvSpPr>
          <p:cNvPr id="13" name="Freeform 12"/>
          <p:cNvSpPr/>
          <p:nvPr/>
        </p:nvSpPr>
        <p:spPr>
          <a:xfrm>
            <a:off x="2300873" y="1786354"/>
            <a:ext cx="1416585" cy="1187272"/>
          </a:xfrm>
          <a:custGeom>
            <a:avLst/>
            <a:gdLst>
              <a:gd name="connsiteX0" fmla="*/ 0 w 1010065"/>
              <a:gd name="connsiteY0" fmla="*/ 0 h 1063754"/>
              <a:gd name="connsiteX1" fmla="*/ 1010065 w 1010065"/>
              <a:gd name="connsiteY1" fmla="*/ 0 h 1063754"/>
              <a:gd name="connsiteX2" fmla="*/ 1010065 w 1010065"/>
              <a:gd name="connsiteY2" fmla="*/ 1063754 h 1063754"/>
              <a:gd name="connsiteX3" fmla="*/ 0 w 1010065"/>
              <a:gd name="connsiteY3" fmla="*/ 1063754 h 1063754"/>
              <a:gd name="connsiteX4" fmla="*/ 0 w 1010065"/>
              <a:gd name="connsiteY4" fmla="*/ 0 h 106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65" h="1063754">
                <a:moveTo>
                  <a:pt x="0" y="0"/>
                </a:moveTo>
                <a:lnTo>
                  <a:pt x="1010065" y="0"/>
                </a:lnTo>
                <a:lnTo>
                  <a:pt x="1010065" y="1063754"/>
                </a:lnTo>
                <a:lnTo>
                  <a:pt x="0" y="1063754"/>
                </a:lnTo>
                <a:lnTo>
                  <a:pt x="0" y="0"/>
                </a:lnTo>
                <a:close/>
              </a:path>
            </a:pathLst>
          </a:custGeom>
          <a:noFill/>
          <a:ln w="6350">
            <a:solidFill>
              <a:srgbClr val="127B9B"/>
            </a:solidFill>
          </a:ln>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4864" tIns="54864" rIns="54864" bIns="54864" numCol="1" spcCol="1270" anchor="t" anchorCtr="0">
            <a:noAutofit/>
          </a:bodyPr>
          <a:lstStyle/>
          <a:p>
            <a:pPr marL="91440" lvl="1" indent="-91440" defTabSz="366713">
              <a:spcAft>
                <a:spcPts val="600"/>
              </a:spcAft>
              <a:buFont typeface="Arial" panose="020B0604020202020204" pitchFamily="34" charset="0"/>
              <a:buChar char="•"/>
            </a:pPr>
            <a:r>
              <a:rPr lang="en-US" sz="1400" dirty="0">
                <a:solidFill>
                  <a:schemeClr val="bg1"/>
                </a:solidFill>
              </a:rPr>
              <a:t>Kentucky, Michigan, Ohio, Pennsylvania, Wisconsin</a:t>
            </a:r>
          </a:p>
        </p:txBody>
      </p:sp>
      <p:sp>
        <p:nvSpPr>
          <p:cNvPr id="14" name="Freeform 13"/>
          <p:cNvSpPr/>
          <p:nvPr/>
        </p:nvSpPr>
        <p:spPr>
          <a:xfrm>
            <a:off x="3855537" y="1524000"/>
            <a:ext cx="1416585" cy="265591"/>
          </a:xfrm>
          <a:custGeom>
            <a:avLst/>
            <a:gdLst>
              <a:gd name="connsiteX0" fmla="*/ 0 w 1010065"/>
              <a:gd name="connsiteY0" fmla="*/ 0 h 316800"/>
              <a:gd name="connsiteX1" fmla="*/ 1010065 w 1010065"/>
              <a:gd name="connsiteY1" fmla="*/ 0 h 316800"/>
              <a:gd name="connsiteX2" fmla="*/ 1010065 w 1010065"/>
              <a:gd name="connsiteY2" fmla="*/ 316800 h 316800"/>
              <a:gd name="connsiteX3" fmla="*/ 0 w 1010065"/>
              <a:gd name="connsiteY3" fmla="*/ 316800 h 316800"/>
              <a:gd name="connsiteX4" fmla="*/ 0 w 1010065"/>
              <a:gd name="connsiteY4" fmla="*/ 0 h 31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65" h="316800">
                <a:moveTo>
                  <a:pt x="0" y="0"/>
                </a:moveTo>
                <a:lnTo>
                  <a:pt x="1010065" y="0"/>
                </a:lnTo>
                <a:lnTo>
                  <a:pt x="1010065" y="316800"/>
                </a:lnTo>
                <a:lnTo>
                  <a:pt x="0" y="316800"/>
                </a:lnTo>
                <a:lnTo>
                  <a:pt x="0" y="0"/>
                </a:lnTo>
                <a:close/>
              </a:path>
            </a:pathLst>
          </a:custGeom>
          <a:solidFill>
            <a:srgbClr val="127B9B"/>
          </a:solidFill>
          <a:ln w="6350">
            <a:solidFill>
              <a:srgbClr val="127B9B"/>
            </a:solidFill>
          </a:ln>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54864" tIns="54864" rIns="54864" bIns="54864" numCol="1" spcCol="1270" anchor="ctr" anchorCtr="0">
            <a:noAutofit/>
          </a:bodyPr>
          <a:lstStyle/>
          <a:p>
            <a:pPr defTabSz="366713">
              <a:spcAft>
                <a:spcPts val="600"/>
              </a:spcAft>
            </a:pPr>
            <a:r>
              <a:rPr lang="en-US" sz="1400" b="1" dirty="0"/>
              <a:t>Iowa</a:t>
            </a:r>
          </a:p>
        </p:txBody>
      </p:sp>
      <p:sp>
        <p:nvSpPr>
          <p:cNvPr id="15" name="Freeform 14"/>
          <p:cNvSpPr/>
          <p:nvPr/>
        </p:nvSpPr>
        <p:spPr>
          <a:xfrm>
            <a:off x="3855537" y="1786354"/>
            <a:ext cx="1416585" cy="1187272"/>
          </a:xfrm>
          <a:custGeom>
            <a:avLst/>
            <a:gdLst>
              <a:gd name="connsiteX0" fmla="*/ 0 w 1010065"/>
              <a:gd name="connsiteY0" fmla="*/ 0 h 1063754"/>
              <a:gd name="connsiteX1" fmla="*/ 1010065 w 1010065"/>
              <a:gd name="connsiteY1" fmla="*/ 0 h 1063754"/>
              <a:gd name="connsiteX2" fmla="*/ 1010065 w 1010065"/>
              <a:gd name="connsiteY2" fmla="*/ 1063754 h 1063754"/>
              <a:gd name="connsiteX3" fmla="*/ 0 w 1010065"/>
              <a:gd name="connsiteY3" fmla="*/ 1063754 h 1063754"/>
              <a:gd name="connsiteX4" fmla="*/ 0 w 1010065"/>
              <a:gd name="connsiteY4" fmla="*/ 0 h 106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65" h="1063754">
                <a:moveTo>
                  <a:pt x="0" y="0"/>
                </a:moveTo>
                <a:lnTo>
                  <a:pt x="1010065" y="0"/>
                </a:lnTo>
                <a:lnTo>
                  <a:pt x="1010065" y="1063754"/>
                </a:lnTo>
                <a:lnTo>
                  <a:pt x="0" y="1063754"/>
                </a:lnTo>
                <a:lnTo>
                  <a:pt x="0" y="0"/>
                </a:lnTo>
                <a:close/>
              </a:path>
            </a:pathLst>
          </a:custGeom>
          <a:noFill/>
          <a:ln w="6350">
            <a:solidFill>
              <a:srgbClr val="127B9B"/>
            </a:solidFill>
          </a:ln>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4864" tIns="54864" rIns="54864" bIns="54864" numCol="1" spcCol="1270" anchor="t" anchorCtr="0">
            <a:noAutofit/>
          </a:bodyPr>
          <a:lstStyle/>
          <a:p>
            <a:pPr marL="91440" lvl="1" indent="-91440" defTabSz="366713">
              <a:spcAft>
                <a:spcPts val="600"/>
              </a:spcAft>
              <a:buFont typeface="Arial" panose="020B0604020202020204" pitchFamily="34" charset="0"/>
              <a:buChar char="•"/>
            </a:pPr>
            <a:r>
              <a:rPr lang="en-US" sz="1400" dirty="0">
                <a:solidFill>
                  <a:schemeClr val="bg1"/>
                </a:solidFill>
              </a:rPr>
              <a:t>Illinois</a:t>
            </a:r>
          </a:p>
        </p:txBody>
      </p:sp>
      <p:sp>
        <p:nvSpPr>
          <p:cNvPr id="16" name="Freeform 15"/>
          <p:cNvSpPr/>
          <p:nvPr/>
        </p:nvSpPr>
        <p:spPr>
          <a:xfrm>
            <a:off x="5410200" y="1524000"/>
            <a:ext cx="1416585" cy="265591"/>
          </a:xfrm>
          <a:custGeom>
            <a:avLst/>
            <a:gdLst>
              <a:gd name="connsiteX0" fmla="*/ 0 w 1010065"/>
              <a:gd name="connsiteY0" fmla="*/ 0 h 316800"/>
              <a:gd name="connsiteX1" fmla="*/ 1010065 w 1010065"/>
              <a:gd name="connsiteY1" fmla="*/ 0 h 316800"/>
              <a:gd name="connsiteX2" fmla="*/ 1010065 w 1010065"/>
              <a:gd name="connsiteY2" fmla="*/ 316800 h 316800"/>
              <a:gd name="connsiteX3" fmla="*/ 0 w 1010065"/>
              <a:gd name="connsiteY3" fmla="*/ 316800 h 316800"/>
              <a:gd name="connsiteX4" fmla="*/ 0 w 1010065"/>
              <a:gd name="connsiteY4" fmla="*/ 0 h 31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65" h="316800">
                <a:moveTo>
                  <a:pt x="0" y="0"/>
                </a:moveTo>
                <a:lnTo>
                  <a:pt x="1010065" y="0"/>
                </a:lnTo>
                <a:lnTo>
                  <a:pt x="1010065" y="316800"/>
                </a:lnTo>
                <a:lnTo>
                  <a:pt x="0" y="316800"/>
                </a:lnTo>
                <a:lnTo>
                  <a:pt x="0" y="0"/>
                </a:lnTo>
                <a:close/>
              </a:path>
            </a:pathLst>
          </a:custGeom>
          <a:solidFill>
            <a:srgbClr val="127B9B"/>
          </a:solidFill>
          <a:ln w="6350">
            <a:solidFill>
              <a:srgbClr val="127B9B"/>
            </a:solidFill>
          </a:ln>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54864" tIns="54864" rIns="54864" bIns="54864" numCol="1" spcCol="1270" anchor="ctr" anchorCtr="0">
            <a:noAutofit/>
          </a:bodyPr>
          <a:lstStyle/>
          <a:p>
            <a:pPr defTabSz="366713">
              <a:spcAft>
                <a:spcPts val="600"/>
              </a:spcAft>
            </a:pPr>
            <a:r>
              <a:rPr lang="en-US" sz="1400" b="1" dirty="0"/>
              <a:t>Kentucky</a:t>
            </a:r>
          </a:p>
        </p:txBody>
      </p:sp>
      <p:sp>
        <p:nvSpPr>
          <p:cNvPr id="17" name="Freeform 16"/>
          <p:cNvSpPr/>
          <p:nvPr/>
        </p:nvSpPr>
        <p:spPr>
          <a:xfrm>
            <a:off x="5410200" y="1786354"/>
            <a:ext cx="1416585" cy="1187272"/>
          </a:xfrm>
          <a:custGeom>
            <a:avLst/>
            <a:gdLst>
              <a:gd name="connsiteX0" fmla="*/ 0 w 1010065"/>
              <a:gd name="connsiteY0" fmla="*/ 0 h 1063754"/>
              <a:gd name="connsiteX1" fmla="*/ 1010065 w 1010065"/>
              <a:gd name="connsiteY1" fmla="*/ 0 h 1063754"/>
              <a:gd name="connsiteX2" fmla="*/ 1010065 w 1010065"/>
              <a:gd name="connsiteY2" fmla="*/ 1063754 h 1063754"/>
              <a:gd name="connsiteX3" fmla="*/ 0 w 1010065"/>
              <a:gd name="connsiteY3" fmla="*/ 1063754 h 1063754"/>
              <a:gd name="connsiteX4" fmla="*/ 0 w 1010065"/>
              <a:gd name="connsiteY4" fmla="*/ 0 h 106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65" h="1063754">
                <a:moveTo>
                  <a:pt x="0" y="0"/>
                </a:moveTo>
                <a:lnTo>
                  <a:pt x="1010065" y="0"/>
                </a:lnTo>
                <a:lnTo>
                  <a:pt x="1010065" y="1063754"/>
                </a:lnTo>
                <a:lnTo>
                  <a:pt x="0" y="1063754"/>
                </a:lnTo>
                <a:lnTo>
                  <a:pt x="0" y="0"/>
                </a:lnTo>
                <a:close/>
              </a:path>
            </a:pathLst>
          </a:custGeom>
          <a:noFill/>
          <a:ln w="6350">
            <a:solidFill>
              <a:srgbClr val="127B9B"/>
            </a:solidFill>
          </a:ln>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4864" tIns="54864" rIns="54864" bIns="54864" numCol="1" spcCol="1270" anchor="t" anchorCtr="0">
            <a:noAutofit/>
          </a:bodyPr>
          <a:lstStyle/>
          <a:p>
            <a:pPr marL="91440" lvl="1" indent="-91440" defTabSz="366713">
              <a:spcAft>
                <a:spcPts val="600"/>
              </a:spcAft>
              <a:buFont typeface="Arial" panose="020B0604020202020204" pitchFamily="34" charset="0"/>
              <a:buChar char="•"/>
            </a:pPr>
            <a:r>
              <a:rPr lang="en-US" sz="1400" dirty="0">
                <a:solidFill>
                  <a:schemeClr val="bg1"/>
                </a:solidFill>
              </a:rPr>
              <a:t>Illinois, Indiana, Michigan, Ohio, Virginia, West Virginia, Wisconsin</a:t>
            </a:r>
          </a:p>
        </p:txBody>
      </p:sp>
      <p:sp>
        <p:nvSpPr>
          <p:cNvPr id="18" name="Freeform 17"/>
          <p:cNvSpPr/>
          <p:nvPr/>
        </p:nvSpPr>
        <p:spPr>
          <a:xfrm>
            <a:off x="6964865" y="1524000"/>
            <a:ext cx="1416585" cy="265591"/>
          </a:xfrm>
          <a:custGeom>
            <a:avLst/>
            <a:gdLst>
              <a:gd name="connsiteX0" fmla="*/ 0 w 1010065"/>
              <a:gd name="connsiteY0" fmla="*/ 0 h 316800"/>
              <a:gd name="connsiteX1" fmla="*/ 1010065 w 1010065"/>
              <a:gd name="connsiteY1" fmla="*/ 0 h 316800"/>
              <a:gd name="connsiteX2" fmla="*/ 1010065 w 1010065"/>
              <a:gd name="connsiteY2" fmla="*/ 316800 h 316800"/>
              <a:gd name="connsiteX3" fmla="*/ 0 w 1010065"/>
              <a:gd name="connsiteY3" fmla="*/ 316800 h 316800"/>
              <a:gd name="connsiteX4" fmla="*/ 0 w 1010065"/>
              <a:gd name="connsiteY4" fmla="*/ 0 h 31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65" h="316800">
                <a:moveTo>
                  <a:pt x="0" y="0"/>
                </a:moveTo>
                <a:lnTo>
                  <a:pt x="1010065" y="0"/>
                </a:lnTo>
                <a:lnTo>
                  <a:pt x="1010065" y="316800"/>
                </a:lnTo>
                <a:lnTo>
                  <a:pt x="0" y="316800"/>
                </a:lnTo>
                <a:lnTo>
                  <a:pt x="0" y="0"/>
                </a:lnTo>
                <a:close/>
              </a:path>
            </a:pathLst>
          </a:custGeom>
          <a:solidFill>
            <a:srgbClr val="127B9B"/>
          </a:solidFill>
          <a:ln w="6350">
            <a:solidFill>
              <a:srgbClr val="127B9B"/>
            </a:solidFill>
          </a:ln>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54864" tIns="54864" rIns="54864" bIns="54864" numCol="1" spcCol="1270" anchor="ctr" anchorCtr="0">
            <a:noAutofit/>
          </a:bodyPr>
          <a:lstStyle/>
          <a:p>
            <a:pPr defTabSz="366713">
              <a:spcAft>
                <a:spcPts val="600"/>
              </a:spcAft>
            </a:pPr>
            <a:r>
              <a:rPr lang="en-US" sz="1400" b="1" dirty="0"/>
              <a:t>Maryland</a:t>
            </a:r>
          </a:p>
        </p:txBody>
      </p:sp>
      <p:sp>
        <p:nvSpPr>
          <p:cNvPr id="19" name="Freeform 18"/>
          <p:cNvSpPr/>
          <p:nvPr/>
        </p:nvSpPr>
        <p:spPr>
          <a:xfrm>
            <a:off x="6964865" y="1786354"/>
            <a:ext cx="1416585" cy="1187272"/>
          </a:xfrm>
          <a:custGeom>
            <a:avLst/>
            <a:gdLst>
              <a:gd name="connsiteX0" fmla="*/ 0 w 1010065"/>
              <a:gd name="connsiteY0" fmla="*/ 0 h 1063754"/>
              <a:gd name="connsiteX1" fmla="*/ 1010065 w 1010065"/>
              <a:gd name="connsiteY1" fmla="*/ 0 h 1063754"/>
              <a:gd name="connsiteX2" fmla="*/ 1010065 w 1010065"/>
              <a:gd name="connsiteY2" fmla="*/ 1063754 h 1063754"/>
              <a:gd name="connsiteX3" fmla="*/ 0 w 1010065"/>
              <a:gd name="connsiteY3" fmla="*/ 1063754 h 1063754"/>
              <a:gd name="connsiteX4" fmla="*/ 0 w 1010065"/>
              <a:gd name="connsiteY4" fmla="*/ 0 h 106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65" h="1063754">
                <a:moveTo>
                  <a:pt x="0" y="0"/>
                </a:moveTo>
                <a:lnTo>
                  <a:pt x="1010065" y="0"/>
                </a:lnTo>
                <a:lnTo>
                  <a:pt x="1010065" y="1063754"/>
                </a:lnTo>
                <a:lnTo>
                  <a:pt x="0" y="1063754"/>
                </a:lnTo>
                <a:lnTo>
                  <a:pt x="0" y="0"/>
                </a:lnTo>
                <a:close/>
              </a:path>
            </a:pathLst>
          </a:custGeom>
          <a:noFill/>
          <a:ln w="6350">
            <a:solidFill>
              <a:srgbClr val="127B9B"/>
            </a:solidFill>
          </a:ln>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4864" tIns="54864" rIns="54864" bIns="54864" numCol="1" spcCol="1270" anchor="t" anchorCtr="0">
            <a:noAutofit/>
          </a:bodyPr>
          <a:lstStyle/>
          <a:p>
            <a:pPr marL="91440" lvl="1" indent="-91440" defTabSz="366713">
              <a:spcAft>
                <a:spcPts val="600"/>
              </a:spcAft>
              <a:buFont typeface="Arial" panose="020B0604020202020204" pitchFamily="34" charset="0"/>
              <a:buChar char="•"/>
            </a:pPr>
            <a:r>
              <a:rPr lang="en-US" sz="1400" dirty="0">
                <a:solidFill>
                  <a:schemeClr val="bg1"/>
                </a:solidFill>
              </a:rPr>
              <a:t>Washington DC, Pennsylvania, Virginia, West Virginia</a:t>
            </a:r>
          </a:p>
        </p:txBody>
      </p:sp>
      <p:sp>
        <p:nvSpPr>
          <p:cNvPr id="20" name="Freeform 19"/>
          <p:cNvSpPr/>
          <p:nvPr/>
        </p:nvSpPr>
        <p:spPr>
          <a:xfrm>
            <a:off x="746210" y="3094330"/>
            <a:ext cx="1416585" cy="265591"/>
          </a:xfrm>
          <a:custGeom>
            <a:avLst/>
            <a:gdLst>
              <a:gd name="connsiteX0" fmla="*/ 0 w 1010065"/>
              <a:gd name="connsiteY0" fmla="*/ 0 h 316800"/>
              <a:gd name="connsiteX1" fmla="*/ 1010065 w 1010065"/>
              <a:gd name="connsiteY1" fmla="*/ 0 h 316800"/>
              <a:gd name="connsiteX2" fmla="*/ 1010065 w 1010065"/>
              <a:gd name="connsiteY2" fmla="*/ 316800 h 316800"/>
              <a:gd name="connsiteX3" fmla="*/ 0 w 1010065"/>
              <a:gd name="connsiteY3" fmla="*/ 316800 h 316800"/>
              <a:gd name="connsiteX4" fmla="*/ 0 w 1010065"/>
              <a:gd name="connsiteY4" fmla="*/ 0 h 31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65" h="316800">
                <a:moveTo>
                  <a:pt x="0" y="0"/>
                </a:moveTo>
                <a:lnTo>
                  <a:pt x="1010065" y="0"/>
                </a:lnTo>
                <a:lnTo>
                  <a:pt x="1010065" y="316800"/>
                </a:lnTo>
                <a:lnTo>
                  <a:pt x="0" y="316800"/>
                </a:lnTo>
                <a:lnTo>
                  <a:pt x="0" y="0"/>
                </a:lnTo>
                <a:close/>
              </a:path>
            </a:pathLst>
          </a:custGeom>
          <a:solidFill>
            <a:srgbClr val="127B9B"/>
          </a:solidFill>
          <a:ln w="6350">
            <a:solidFill>
              <a:srgbClr val="127B9B"/>
            </a:solidFill>
          </a:ln>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54864" tIns="54864" rIns="54864" bIns="54864" numCol="1" spcCol="1270" anchor="ctr" anchorCtr="0">
            <a:noAutofit/>
          </a:bodyPr>
          <a:lstStyle/>
          <a:p>
            <a:pPr defTabSz="366713">
              <a:spcAft>
                <a:spcPts val="600"/>
              </a:spcAft>
            </a:pPr>
            <a:r>
              <a:rPr lang="en-US" sz="1400" b="1" dirty="0"/>
              <a:t>Michigan</a:t>
            </a:r>
          </a:p>
        </p:txBody>
      </p:sp>
      <p:sp>
        <p:nvSpPr>
          <p:cNvPr id="21" name="Freeform 20"/>
          <p:cNvSpPr/>
          <p:nvPr/>
        </p:nvSpPr>
        <p:spPr>
          <a:xfrm>
            <a:off x="746210" y="3356684"/>
            <a:ext cx="1416585" cy="1187272"/>
          </a:xfrm>
          <a:custGeom>
            <a:avLst/>
            <a:gdLst>
              <a:gd name="connsiteX0" fmla="*/ 0 w 1010065"/>
              <a:gd name="connsiteY0" fmla="*/ 0 h 1063754"/>
              <a:gd name="connsiteX1" fmla="*/ 1010065 w 1010065"/>
              <a:gd name="connsiteY1" fmla="*/ 0 h 1063754"/>
              <a:gd name="connsiteX2" fmla="*/ 1010065 w 1010065"/>
              <a:gd name="connsiteY2" fmla="*/ 1063754 h 1063754"/>
              <a:gd name="connsiteX3" fmla="*/ 0 w 1010065"/>
              <a:gd name="connsiteY3" fmla="*/ 1063754 h 1063754"/>
              <a:gd name="connsiteX4" fmla="*/ 0 w 1010065"/>
              <a:gd name="connsiteY4" fmla="*/ 0 h 106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65" h="1063754">
                <a:moveTo>
                  <a:pt x="0" y="0"/>
                </a:moveTo>
                <a:lnTo>
                  <a:pt x="1010065" y="0"/>
                </a:lnTo>
                <a:lnTo>
                  <a:pt x="1010065" y="1063754"/>
                </a:lnTo>
                <a:lnTo>
                  <a:pt x="0" y="1063754"/>
                </a:lnTo>
                <a:lnTo>
                  <a:pt x="0" y="0"/>
                </a:lnTo>
                <a:close/>
              </a:path>
            </a:pathLst>
          </a:custGeom>
          <a:noFill/>
          <a:ln w="6350">
            <a:solidFill>
              <a:srgbClr val="127B9B"/>
            </a:solidFill>
          </a:ln>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4864" tIns="54864" rIns="54864" bIns="54864" numCol="1" spcCol="1270" anchor="t" anchorCtr="0">
            <a:noAutofit/>
          </a:bodyPr>
          <a:lstStyle/>
          <a:p>
            <a:pPr marL="91440" lvl="1" indent="-91440" defTabSz="366713">
              <a:spcAft>
                <a:spcPts val="600"/>
              </a:spcAft>
              <a:buFont typeface="Arial" panose="020B0604020202020204" pitchFamily="34" charset="0"/>
              <a:buChar char="•"/>
            </a:pPr>
            <a:r>
              <a:rPr lang="en-US" sz="1400" dirty="0">
                <a:solidFill>
                  <a:schemeClr val="bg1"/>
                </a:solidFill>
              </a:rPr>
              <a:t>Illinois, Indiana, Kentucky, Minnesota, Ohio, Wisconsin</a:t>
            </a:r>
          </a:p>
        </p:txBody>
      </p:sp>
      <p:sp>
        <p:nvSpPr>
          <p:cNvPr id="22" name="Freeform 21"/>
          <p:cNvSpPr/>
          <p:nvPr/>
        </p:nvSpPr>
        <p:spPr>
          <a:xfrm>
            <a:off x="2300873" y="3094330"/>
            <a:ext cx="1416585" cy="265591"/>
          </a:xfrm>
          <a:custGeom>
            <a:avLst/>
            <a:gdLst>
              <a:gd name="connsiteX0" fmla="*/ 0 w 1010065"/>
              <a:gd name="connsiteY0" fmla="*/ 0 h 316800"/>
              <a:gd name="connsiteX1" fmla="*/ 1010065 w 1010065"/>
              <a:gd name="connsiteY1" fmla="*/ 0 h 316800"/>
              <a:gd name="connsiteX2" fmla="*/ 1010065 w 1010065"/>
              <a:gd name="connsiteY2" fmla="*/ 316800 h 316800"/>
              <a:gd name="connsiteX3" fmla="*/ 0 w 1010065"/>
              <a:gd name="connsiteY3" fmla="*/ 316800 h 316800"/>
              <a:gd name="connsiteX4" fmla="*/ 0 w 1010065"/>
              <a:gd name="connsiteY4" fmla="*/ 0 h 31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65" h="316800">
                <a:moveTo>
                  <a:pt x="0" y="0"/>
                </a:moveTo>
                <a:lnTo>
                  <a:pt x="1010065" y="0"/>
                </a:lnTo>
                <a:lnTo>
                  <a:pt x="1010065" y="316800"/>
                </a:lnTo>
                <a:lnTo>
                  <a:pt x="0" y="316800"/>
                </a:lnTo>
                <a:lnTo>
                  <a:pt x="0" y="0"/>
                </a:lnTo>
                <a:close/>
              </a:path>
            </a:pathLst>
          </a:custGeom>
          <a:solidFill>
            <a:srgbClr val="127B9B"/>
          </a:solidFill>
          <a:ln w="6350">
            <a:solidFill>
              <a:srgbClr val="127B9B"/>
            </a:solidFill>
          </a:ln>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54864" tIns="54864" rIns="54864" bIns="54864" numCol="1" spcCol="1270" anchor="ctr" anchorCtr="0">
            <a:noAutofit/>
          </a:bodyPr>
          <a:lstStyle/>
          <a:p>
            <a:pPr defTabSz="366713">
              <a:spcAft>
                <a:spcPts val="600"/>
              </a:spcAft>
            </a:pPr>
            <a:r>
              <a:rPr lang="en-US" sz="1400" b="1" dirty="0"/>
              <a:t>Minnesota</a:t>
            </a:r>
          </a:p>
        </p:txBody>
      </p:sp>
      <p:sp>
        <p:nvSpPr>
          <p:cNvPr id="23" name="Freeform 22"/>
          <p:cNvSpPr/>
          <p:nvPr/>
        </p:nvSpPr>
        <p:spPr>
          <a:xfrm>
            <a:off x="2300873" y="3356684"/>
            <a:ext cx="1416585" cy="1187272"/>
          </a:xfrm>
          <a:custGeom>
            <a:avLst/>
            <a:gdLst>
              <a:gd name="connsiteX0" fmla="*/ 0 w 1010065"/>
              <a:gd name="connsiteY0" fmla="*/ 0 h 1063754"/>
              <a:gd name="connsiteX1" fmla="*/ 1010065 w 1010065"/>
              <a:gd name="connsiteY1" fmla="*/ 0 h 1063754"/>
              <a:gd name="connsiteX2" fmla="*/ 1010065 w 1010065"/>
              <a:gd name="connsiteY2" fmla="*/ 1063754 h 1063754"/>
              <a:gd name="connsiteX3" fmla="*/ 0 w 1010065"/>
              <a:gd name="connsiteY3" fmla="*/ 1063754 h 1063754"/>
              <a:gd name="connsiteX4" fmla="*/ 0 w 1010065"/>
              <a:gd name="connsiteY4" fmla="*/ 0 h 106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65" h="1063754">
                <a:moveTo>
                  <a:pt x="0" y="0"/>
                </a:moveTo>
                <a:lnTo>
                  <a:pt x="1010065" y="0"/>
                </a:lnTo>
                <a:lnTo>
                  <a:pt x="1010065" y="1063754"/>
                </a:lnTo>
                <a:lnTo>
                  <a:pt x="0" y="1063754"/>
                </a:lnTo>
                <a:lnTo>
                  <a:pt x="0" y="0"/>
                </a:lnTo>
                <a:close/>
              </a:path>
            </a:pathLst>
          </a:custGeom>
          <a:noFill/>
          <a:ln w="6350">
            <a:solidFill>
              <a:srgbClr val="127B9B"/>
            </a:solidFill>
          </a:ln>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4864" tIns="54864" rIns="54864" bIns="54864" numCol="1" spcCol="1270" anchor="t" anchorCtr="0">
            <a:noAutofit/>
          </a:bodyPr>
          <a:lstStyle/>
          <a:p>
            <a:pPr marL="91440" lvl="1" indent="-91440" defTabSz="366713">
              <a:spcAft>
                <a:spcPts val="600"/>
              </a:spcAft>
              <a:buFont typeface="Arial" panose="020B0604020202020204" pitchFamily="34" charset="0"/>
              <a:buChar char="•"/>
            </a:pPr>
            <a:r>
              <a:rPr lang="en-US" sz="1400" dirty="0">
                <a:solidFill>
                  <a:schemeClr val="bg1"/>
                </a:solidFill>
              </a:rPr>
              <a:t>Michigan, North Dakota</a:t>
            </a:r>
          </a:p>
        </p:txBody>
      </p:sp>
      <p:sp>
        <p:nvSpPr>
          <p:cNvPr id="24" name="Freeform 23"/>
          <p:cNvSpPr/>
          <p:nvPr/>
        </p:nvSpPr>
        <p:spPr>
          <a:xfrm>
            <a:off x="3855537" y="3094330"/>
            <a:ext cx="1416585" cy="265591"/>
          </a:xfrm>
          <a:custGeom>
            <a:avLst/>
            <a:gdLst>
              <a:gd name="connsiteX0" fmla="*/ 0 w 1010065"/>
              <a:gd name="connsiteY0" fmla="*/ 0 h 316800"/>
              <a:gd name="connsiteX1" fmla="*/ 1010065 w 1010065"/>
              <a:gd name="connsiteY1" fmla="*/ 0 h 316800"/>
              <a:gd name="connsiteX2" fmla="*/ 1010065 w 1010065"/>
              <a:gd name="connsiteY2" fmla="*/ 316800 h 316800"/>
              <a:gd name="connsiteX3" fmla="*/ 0 w 1010065"/>
              <a:gd name="connsiteY3" fmla="*/ 316800 h 316800"/>
              <a:gd name="connsiteX4" fmla="*/ 0 w 1010065"/>
              <a:gd name="connsiteY4" fmla="*/ 0 h 31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65" h="316800">
                <a:moveTo>
                  <a:pt x="0" y="0"/>
                </a:moveTo>
                <a:lnTo>
                  <a:pt x="1010065" y="0"/>
                </a:lnTo>
                <a:lnTo>
                  <a:pt x="1010065" y="316800"/>
                </a:lnTo>
                <a:lnTo>
                  <a:pt x="0" y="316800"/>
                </a:lnTo>
                <a:lnTo>
                  <a:pt x="0" y="0"/>
                </a:lnTo>
                <a:close/>
              </a:path>
            </a:pathLst>
          </a:custGeom>
          <a:solidFill>
            <a:srgbClr val="127B9B"/>
          </a:solidFill>
          <a:ln w="6350">
            <a:solidFill>
              <a:srgbClr val="127B9B"/>
            </a:solidFill>
          </a:ln>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54864" tIns="54864" rIns="54864" bIns="54864" numCol="1" spcCol="1270" anchor="ctr" anchorCtr="0">
            <a:noAutofit/>
          </a:bodyPr>
          <a:lstStyle/>
          <a:p>
            <a:pPr defTabSz="366713">
              <a:spcAft>
                <a:spcPts val="600"/>
              </a:spcAft>
            </a:pPr>
            <a:r>
              <a:rPr lang="en-US" sz="1400" b="1" dirty="0"/>
              <a:t>Montana</a:t>
            </a:r>
          </a:p>
        </p:txBody>
      </p:sp>
      <p:sp>
        <p:nvSpPr>
          <p:cNvPr id="25" name="Freeform 24"/>
          <p:cNvSpPr/>
          <p:nvPr/>
        </p:nvSpPr>
        <p:spPr>
          <a:xfrm>
            <a:off x="3855537" y="3356684"/>
            <a:ext cx="1416585" cy="1187272"/>
          </a:xfrm>
          <a:custGeom>
            <a:avLst/>
            <a:gdLst>
              <a:gd name="connsiteX0" fmla="*/ 0 w 1010065"/>
              <a:gd name="connsiteY0" fmla="*/ 0 h 1063754"/>
              <a:gd name="connsiteX1" fmla="*/ 1010065 w 1010065"/>
              <a:gd name="connsiteY1" fmla="*/ 0 h 1063754"/>
              <a:gd name="connsiteX2" fmla="*/ 1010065 w 1010065"/>
              <a:gd name="connsiteY2" fmla="*/ 1063754 h 1063754"/>
              <a:gd name="connsiteX3" fmla="*/ 0 w 1010065"/>
              <a:gd name="connsiteY3" fmla="*/ 1063754 h 1063754"/>
              <a:gd name="connsiteX4" fmla="*/ 0 w 1010065"/>
              <a:gd name="connsiteY4" fmla="*/ 0 h 106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65" h="1063754">
                <a:moveTo>
                  <a:pt x="0" y="0"/>
                </a:moveTo>
                <a:lnTo>
                  <a:pt x="1010065" y="0"/>
                </a:lnTo>
                <a:lnTo>
                  <a:pt x="1010065" y="1063754"/>
                </a:lnTo>
                <a:lnTo>
                  <a:pt x="0" y="1063754"/>
                </a:lnTo>
                <a:lnTo>
                  <a:pt x="0" y="0"/>
                </a:lnTo>
                <a:close/>
              </a:path>
            </a:pathLst>
          </a:custGeom>
          <a:noFill/>
          <a:ln w="6350">
            <a:solidFill>
              <a:srgbClr val="127B9B"/>
            </a:solidFill>
          </a:ln>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4864" tIns="54864" rIns="54864" bIns="54864" numCol="1" spcCol="1270" anchor="t" anchorCtr="0">
            <a:noAutofit/>
          </a:bodyPr>
          <a:lstStyle/>
          <a:p>
            <a:pPr marL="91440" lvl="1" indent="-91440" defTabSz="366713">
              <a:spcAft>
                <a:spcPts val="600"/>
              </a:spcAft>
              <a:buFont typeface="Arial" panose="020B0604020202020204" pitchFamily="34" charset="0"/>
              <a:buChar char="•"/>
            </a:pPr>
            <a:r>
              <a:rPr lang="en-US" sz="1400" dirty="0">
                <a:solidFill>
                  <a:schemeClr val="bg1"/>
                </a:solidFill>
              </a:rPr>
              <a:t>North Dakota</a:t>
            </a:r>
          </a:p>
        </p:txBody>
      </p:sp>
      <p:sp>
        <p:nvSpPr>
          <p:cNvPr id="27" name="Freeform 26"/>
          <p:cNvSpPr/>
          <p:nvPr/>
        </p:nvSpPr>
        <p:spPr>
          <a:xfrm>
            <a:off x="5410200" y="3094330"/>
            <a:ext cx="1416585" cy="265591"/>
          </a:xfrm>
          <a:custGeom>
            <a:avLst/>
            <a:gdLst>
              <a:gd name="connsiteX0" fmla="*/ 0 w 1142558"/>
              <a:gd name="connsiteY0" fmla="*/ 0 h 345600"/>
              <a:gd name="connsiteX1" fmla="*/ 1142558 w 1142558"/>
              <a:gd name="connsiteY1" fmla="*/ 0 h 345600"/>
              <a:gd name="connsiteX2" fmla="*/ 1142558 w 1142558"/>
              <a:gd name="connsiteY2" fmla="*/ 345600 h 345600"/>
              <a:gd name="connsiteX3" fmla="*/ 0 w 1142558"/>
              <a:gd name="connsiteY3" fmla="*/ 345600 h 345600"/>
              <a:gd name="connsiteX4" fmla="*/ 0 w 1142558"/>
              <a:gd name="connsiteY4" fmla="*/ 0 h 34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558" h="345600">
                <a:moveTo>
                  <a:pt x="0" y="0"/>
                </a:moveTo>
                <a:lnTo>
                  <a:pt x="1142558" y="0"/>
                </a:lnTo>
                <a:lnTo>
                  <a:pt x="1142558" y="345600"/>
                </a:lnTo>
                <a:lnTo>
                  <a:pt x="0" y="345600"/>
                </a:lnTo>
                <a:lnTo>
                  <a:pt x="0" y="0"/>
                </a:lnTo>
                <a:close/>
              </a:path>
            </a:pathLst>
          </a:custGeom>
          <a:solidFill>
            <a:srgbClr val="127B9B"/>
          </a:solidFill>
          <a:ln w="6350">
            <a:solidFill>
              <a:srgbClr val="127B9B"/>
            </a:solidFill>
          </a:ln>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54864" tIns="54864" rIns="54864" bIns="54864" numCol="1" spcCol="1270" anchor="ctr" anchorCtr="0">
            <a:noAutofit/>
          </a:bodyPr>
          <a:lstStyle/>
          <a:p>
            <a:pPr defTabSz="366713">
              <a:spcAft>
                <a:spcPts val="600"/>
              </a:spcAft>
            </a:pPr>
            <a:r>
              <a:rPr lang="en-US" sz="1400" b="1" dirty="0"/>
              <a:t>New Jersey</a:t>
            </a:r>
          </a:p>
        </p:txBody>
      </p:sp>
      <p:sp>
        <p:nvSpPr>
          <p:cNvPr id="28" name="Freeform 27"/>
          <p:cNvSpPr/>
          <p:nvPr/>
        </p:nvSpPr>
        <p:spPr>
          <a:xfrm>
            <a:off x="5410200" y="3356684"/>
            <a:ext cx="1416585" cy="1187272"/>
          </a:xfrm>
          <a:custGeom>
            <a:avLst/>
            <a:gdLst>
              <a:gd name="connsiteX0" fmla="*/ 0 w 1142558"/>
              <a:gd name="connsiteY0" fmla="*/ 0 h 905850"/>
              <a:gd name="connsiteX1" fmla="*/ 1142558 w 1142558"/>
              <a:gd name="connsiteY1" fmla="*/ 0 h 905850"/>
              <a:gd name="connsiteX2" fmla="*/ 1142558 w 1142558"/>
              <a:gd name="connsiteY2" fmla="*/ 905850 h 905850"/>
              <a:gd name="connsiteX3" fmla="*/ 0 w 1142558"/>
              <a:gd name="connsiteY3" fmla="*/ 905850 h 905850"/>
              <a:gd name="connsiteX4" fmla="*/ 0 w 1142558"/>
              <a:gd name="connsiteY4" fmla="*/ 0 h 905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558" h="905850">
                <a:moveTo>
                  <a:pt x="0" y="0"/>
                </a:moveTo>
                <a:lnTo>
                  <a:pt x="1142558" y="0"/>
                </a:lnTo>
                <a:lnTo>
                  <a:pt x="1142558" y="905850"/>
                </a:lnTo>
                <a:lnTo>
                  <a:pt x="0" y="905850"/>
                </a:lnTo>
                <a:lnTo>
                  <a:pt x="0" y="0"/>
                </a:lnTo>
                <a:close/>
              </a:path>
            </a:pathLst>
          </a:custGeom>
          <a:noFill/>
          <a:ln w="6350">
            <a:solidFill>
              <a:srgbClr val="127B9B"/>
            </a:solidFill>
          </a:ln>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4864" tIns="54864" rIns="54864" bIns="54864" numCol="1" spcCol="1270" anchor="t" anchorCtr="0">
            <a:noAutofit/>
          </a:bodyPr>
          <a:lstStyle/>
          <a:p>
            <a:pPr marL="91440" lvl="1" indent="-91440" defTabSz="366713">
              <a:spcAft>
                <a:spcPts val="600"/>
              </a:spcAft>
              <a:buFont typeface="Arial" panose="020B0604020202020204" pitchFamily="34" charset="0"/>
              <a:buChar char="•"/>
            </a:pPr>
            <a:r>
              <a:rPr lang="en-US" sz="1400" dirty="0" smtClean="0">
                <a:solidFill>
                  <a:schemeClr val="bg1"/>
                </a:solidFill>
              </a:rPr>
              <a:t>Pennsylvania</a:t>
            </a:r>
            <a:endParaRPr lang="en-US" sz="1400" dirty="0">
              <a:solidFill>
                <a:schemeClr val="bg1"/>
              </a:solidFill>
            </a:endParaRPr>
          </a:p>
        </p:txBody>
      </p:sp>
      <p:sp>
        <p:nvSpPr>
          <p:cNvPr id="29" name="Freeform 28"/>
          <p:cNvSpPr/>
          <p:nvPr/>
        </p:nvSpPr>
        <p:spPr>
          <a:xfrm>
            <a:off x="6964865" y="3094330"/>
            <a:ext cx="1416585" cy="265591"/>
          </a:xfrm>
          <a:custGeom>
            <a:avLst/>
            <a:gdLst>
              <a:gd name="connsiteX0" fmla="*/ 0 w 1142558"/>
              <a:gd name="connsiteY0" fmla="*/ 0 h 345600"/>
              <a:gd name="connsiteX1" fmla="*/ 1142558 w 1142558"/>
              <a:gd name="connsiteY1" fmla="*/ 0 h 345600"/>
              <a:gd name="connsiteX2" fmla="*/ 1142558 w 1142558"/>
              <a:gd name="connsiteY2" fmla="*/ 345600 h 345600"/>
              <a:gd name="connsiteX3" fmla="*/ 0 w 1142558"/>
              <a:gd name="connsiteY3" fmla="*/ 345600 h 345600"/>
              <a:gd name="connsiteX4" fmla="*/ 0 w 1142558"/>
              <a:gd name="connsiteY4" fmla="*/ 0 h 34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558" h="345600">
                <a:moveTo>
                  <a:pt x="0" y="0"/>
                </a:moveTo>
                <a:lnTo>
                  <a:pt x="1142558" y="0"/>
                </a:lnTo>
                <a:lnTo>
                  <a:pt x="1142558" y="345600"/>
                </a:lnTo>
                <a:lnTo>
                  <a:pt x="0" y="345600"/>
                </a:lnTo>
                <a:lnTo>
                  <a:pt x="0" y="0"/>
                </a:lnTo>
                <a:close/>
              </a:path>
            </a:pathLst>
          </a:custGeom>
          <a:solidFill>
            <a:srgbClr val="127B9B"/>
          </a:solidFill>
          <a:ln w="6350">
            <a:solidFill>
              <a:srgbClr val="127B9B"/>
            </a:solidFill>
          </a:ln>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54864" tIns="54864" rIns="54864" bIns="54864" numCol="1" spcCol="1270" anchor="ctr" anchorCtr="0">
            <a:noAutofit/>
          </a:bodyPr>
          <a:lstStyle/>
          <a:p>
            <a:pPr defTabSz="366713">
              <a:spcAft>
                <a:spcPts val="600"/>
              </a:spcAft>
            </a:pPr>
            <a:r>
              <a:rPr lang="en-US" sz="1400" b="1" dirty="0"/>
              <a:t>North Dakota</a:t>
            </a:r>
          </a:p>
        </p:txBody>
      </p:sp>
      <p:sp>
        <p:nvSpPr>
          <p:cNvPr id="30" name="Freeform 29"/>
          <p:cNvSpPr/>
          <p:nvPr/>
        </p:nvSpPr>
        <p:spPr>
          <a:xfrm>
            <a:off x="6964865" y="3356684"/>
            <a:ext cx="1416585" cy="1187272"/>
          </a:xfrm>
          <a:custGeom>
            <a:avLst/>
            <a:gdLst>
              <a:gd name="connsiteX0" fmla="*/ 0 w 1142558"/>
              <a:gd name="connsiteY0" fmla="*/ 0 h 905850"/>
              <a:gd name="connsiteX1" fmla="*/ 1142558 w 1142558"/>
              <a:gd name="connsiteY1" fmla="*/ 0 h 905850"/>
              <a:gd name="connsiteX2" fmla="*/ 1142558 w 1142558"/>
              <a:gd name="connsiteY2" fmla="*/ 905850 h 905850"/>
              <a:gd name="connsiteX3" fmla="*/ 0 w 1142558"/>
              <a:gd name="connsiteY3" fmla="*/ 905850 h 905850"/>
              <a:gd name="connsiteX4" fmla="*/ 0 w 1142558"/>
              <a:gd name="connsiteY4" fmla="*/ 0 h 905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558" h="905850">
                <a:moveTo>
                  <a:pt x="0" y="0"/>
                </a:moveTo>
                <a:lnTo>
                  <a:pt x="1142558" y="0"/>
                </a:lnTo>
                <a:lnTo>
                  <a:pt x="1142558" y="905850"/>
                </a:lnTo>
                <a:lnTo>
                  <a:pt x="0" y="905850"/>
                </a:lnTo>
                <a:lnTo>
                  <a:pt x="0" y="0"/>
                </a:lnTo>
                <a:close/>
              </a:path>
            </a:pathLst>
          </a:custGeom>
          <a:noFill/>
          <a:ln w="6350">
            <a:solidFill>
              <a:srgbClr val="127B9B"/>
            </a:solidFill>
          </a:ln>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4864" tIns="54864" rIns="54864" bIns="54864" numCol="1" spcCol="1270" anchor="t" anchorCtr="0">
            <a:noAutofit/>
          </a:bodyPr>
          <a:lstStyle/>
          <a:p>
            <a:pPr marL="91440" lvl="1" indent="-91440" defTabSz="366713">
              <a:spcAft>
                <a:spcPts val="600"/>
              </a:spcAft>
              <a:buFont typeface="Arial" panose="020B0604020202020204" pitchFamily="34" charset="0"/>
              <a:buChar char="•"/>
            </a:pPr>
            <a:r>
              <a:rPr lang="en-US" sz="1400" dirty="0">
                <a:solidFill>
                  <a:schemeClr val="bg1"/>
                </a:solidFill>
              </a:rPr>
              <a:t>Minnesota, Montana</a:t>
            </a:r>
          </a:p>
        </p:txBody>
      </p:sp>
      <p:sp>
        <p:nvSpPr>
          <p:cNvPr id="31" name="Freeform 30"/>
          <p:cNvSpPr/>
          <p:nvPr/>
        </p:nvSpPr>
        <p:spPr>
          <a:xfrm>
            <a:off x="746210" y="4664662"/>
            <a:ext cx="1416585" cy="265591"/>
          </a:xfrm>
          <a:custGeom>
            <a:avLst/>
            <a:gdLst>
              <a:gd name="connsiteX0" fmla="*/ 0 w 1142558"/>
              <a:gd name="connsiteY0" fmla="*/ 0 h 345600"/>
              <a:gd name="connsiteX1" fmla="*/ 1142558 w 1142558"/>
              <a:gd name="connsiteY1" fmla="*/ 0 h 345600"/>
              <a:gd name="connsiteX2" fmla="*/ 1142558 w 1142558"/>
              <a:gd name="connsiteY2" fmla="*/ 345600 h 345600"/>
              <a:gd name="connsiteX3" fmla="*/ 0 w 1142558"/>
              <a:gd name="connsiteY3" fmla="*/ 345600 h 345600"/>
              <a:gd name="connsiteX4" fmla="*/ 0 w 1142558"/>
              <a:gd name="connsiteY4" fmla="*/ 0 h 34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558" h="345600">
                <a:moveTo>
                  <a:pt x="0" y="0"/>
                </a:moveTo>
                <a:lnTo>
                  <a:pt x="1142558" y="0"/>
                </a:lnTo>
                <a:lnTo>
                  <a:pt x="1142558" y="345600"/>
                </a:lnTo>
                <a:lnTo>
                  <a:pt x="0" y="345600"/>
                </a:lnTo>
                <a:lnTo>
                  <a:pt x="0" y="0"/>
                </a:lnTo>
                <a:close/>
              </a:path>
            </a:pathLst>
          </a:custGeom>
          <a:solidFill>
            <a:srgbClr val="127B9B"/>
          </a:solidFill>
          <a:ln w="6350">
            <a:solidFill>
              <a:srgbClr val="127B9B"/>
            </a:solidFill>
          </a:ln>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54864" tIns="54864" rIns="54864" bIns="54864" numCol="1" spcCol="1270" anchor="ctr" anchorCtr="0">
            <a:noAutofit/>
          </a:bodyPr>
          <a:lstStyle/>
          <a:p>
            <a:pPr defTabSz="366713">
              <a:spcAft>
                <a:spcPts val="600"/>
              </a:spcAft>
            </a:pPr>
            <a:r>
              <a:rPr lang="en-US" sz="1400" b="1" dirty="0"/>
              <a:t>Ohio</a:t>
            </a:r>
          </a:p>
        </p:txBody>
      </p:sp>
      <p:sp>
        <p:nvSpPr>
          <p:cNvPr id="32" name="Freeform 31"/>
          <p:cNvSpPr/>
          <p:nvPr/>
        </p:nvSpPr>
        <p:spPr>
          <a:xfrm>
            <a:off x="746210" y="4927016"/>
            <a:ext cx="1416585" cy="1187272"/>
          </a:xfrm>
          <a:custGeom>
            <a:avLst/>
            <a:gdLst>
              <a:gd name="connsiteX0" fmla="*/ 0 w 1142558"/>
              <a:gd name="connsiteY0" fmla="*/ 0 h 905850"/>
              <a:gd name="connsiteX1" fmla="*/ 1142558 w 1142558"/>
              <a:gd name="connsiteY1" fmla="*/ 0 h 905850"/>
              <a:gd name="connsiteX2" fmla="*/ 1142558 w 1142558"/>
              <a:gd name="connsiteY2" fmla="*/ 905850 h 905850"/>
              <a:gd name="connsiteX3" fmla="*/ 0 w 1142558"/>
              <a:gd name="connsiteY3" fmla="*/ 905850 h 905850"/>
              <a:gd name="connsiteX4" fmla="*/ 0 w 1142558"/>
              <a:gd name="connsiteY4" fmla="*/ 0 h 905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558" h="905850">
                <a:moveTo>
                  <a:pt x="0" y="0"/>
                </a:moveTo>
                <a:lnTo>
                  <a:pt x="1142558" y="0"/>
                </a:lnTo>
                <a:lnTo>
                  <a:pt x="1142558" y="905850"/>
                </a:lnTo>
                <a:lnTo>
                  <a:pt x="0" y="905850"/>
                </a:lnTo>
                <a:lnTo>
                  <a:pt x="0" y="0"/>
                </a:lnTo>
                <a:close/>
              </a:path>
            </a:pathLst>
          </a:custGeom>
          <a:noFill/>
          <a:ln w="6350">
            <a:solidFill>
              <a:srgbClr val="127B9B"/>
            </a:solidFill>
          </a:ln>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4864" tIns="54864" rIns="54864" bIns="54864" numCol="1" spcCol="1270" anchor="t" anchorCtr="0">
            <a:noAutofit/>
          </a:bodyPr>
          <a:lstStyle/>
          <a:p>
            <a:pPr marL="91440" lvl="1" indent="-91440" defTabSz="366713">
              <a:spcAft>
                <a:spcPts val="600"/>
              </a:spcAft>
              <a:buFont typeface="Arial" panose="020B0604020202020204" pitchFamily="34" charset="0"/>
              <a:buChar char="•"/>
            </a:pPr>
            <a:r>
              <a:rPr lang="en-US" sz="1400" dirty="0">
                <a:solidFill>
                  <a:schemeClr val="bg1"/>
                </a:solidFill>
              </a:rPr>
              <a:t>Indiana, Kentucky, Michigan, Pennsylvania, West Virginia</a:t>
            </a:r>
          </a:p>
        </p:txBody>
      </p:sp>
      <p:sp>
        <p:nvSpPr>
          <p:cNvPr id="33" name="Freeform 32"/>
          <p:cNvSpPr/>
          <p:nvPr/>
        </p:nvSpPr>
        <p:spPr>
          <a:xfrm>
            <a:off x="2300873" y="4664662"/>
            <a:ext cx="1416585" cy="265591"/>
          </a:xfrm>
          <a:custGeom>
            <a:avLst/>
            <a:gdLst>
              <a:gd name="connsiteX0" fmla="*/ 0 w 1142558"/>
              <a:gd name="connsiteY0" fmla="*/ 0 h 345600"/>
              <a:gd name="connsiteX1" fmla="*/ 1142558 w 1142558"/>
              <a:gd name="connsiteY1" fmla="*/ 0 h 345600"/>
              <a:gd name="connsiteX2" fmla="*/ 1142558 w 1142558"/>
              <a:gd name="connsiteY2" fmla="*/ 345600 h 345600"/>
              <a:gd name="connsiteX3" fmla="*/ 0 w 1142558"/>
              <a:gd name="connsiteY3" fmla="*/ 345600 h 345600"/>
              <a:gd name="connsiteX4" fmla="*/ 0 w 1142558"/>
              <a:gd name="connsiteY4" fmla="*/ 0 h 34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558" h="345600">
                <a:moveTo>
                  <a:pt x="0" y="0"/>
                </a:moveTo>
                <a:lnTo>
                  <a:pt x="1142558" y="0"/>
                </a:lnTo>
                <a:lnTo>
                  <a:pt x="1142558" y="345600"/>
                </a:lnTo>
                <a:lnTo>
                  <a:pt x="0" y="345600"/>
                </a:lnTo>
                <a:lnTo>
                  <a:pt x="0" y="0"/>
                </a:lnTo>
                <a:close/>
              </a:path>
            </a:pathLst>
          </a:custGeom>
          <a:solidFill>
            <a:srgbClr val="127B9B"/>
          </a:solidFill>
          <a:ln w="6350">
            <a:solidFill>
              <a:srgbClr val="127B9B"/>
            </a:solidFill>
          </a:ln>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54864" tIns="54864" rIns="54864" bIns="54864" numCol="1" spcCol="1270" anchor="ctr" anchorCtr="0">
            <a:noAutofit/>
          </a:bodyPr>
          <a:lstStyle/>
          <a:p>
            <a:pPr defTabSz="366713">
              <a:spcAft>
                <a:spcPts val="600"/>
              </a:spcAft>
            </a:pPr>
            <a:r>
              <a:rPr lang="en-US" sz="1400" b="1" dirty="0"/>
              <a:t>Pennsylvania</a:t>
            </a:r>
          </a:p>
        </p:txBody>
      </p:sp>
      <p:sp>
        <p:nvSpPr>
          <p:cNvPr id="34" name="Freeform 33"/>
          <p:cNvSpPr/>
          <p:nvPr/>
        </p:nvSpPr>
        <p:spPr>
          <a:xfrm>
            <a:off x="2300874" y="4927015"/>
            <a:ext cx="1416584" cy="1187273"/>
          </a:xfrm>
          <a:custGeom>
            <a:avLst/>
            <a:gdLst>
              <a:gd name="connsiteX0" fmla="*/ 0 w 1142558"/>
              <a:gd name="connsiteY0" fmla="*/ 0 h 905850"/>
              <a:gd name="connsiteX1" fmla="*/ 1142558 w 1142558"/>
              <a:gd name="connsiteY1" fmla="*/ 0 h 905850"/>
              <a:gd name="connsiteX2" fmla="*/ 1142558 w 1142558"/>
              <a:gd name="connsiteY2" fmla="*/ 905850 h 905850"/>
              <a:gd name="connsiteX3" fmla="*/ 0 w 1142558"/>
              <a:gd name="connsiteY3" fmla="*/ 905850 h 905850"/>
              <a:gd name="connsiteX4" fmla="*/ 0 w 1142558"/>
              <a:gd name="connsiteY4" fmla="*/ 0 h 905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558" h="905850">
                <a:moveTo>
                  <a:pt x="0" y="0"/>
                </a:moveTo>
                <a:lnTo>
                  <a:pt x="1142558" y="0"/>
                </a:lnTo>
                <a:lnTo>
                  <a:pt x="1142558" y="905850"/>
                </a:lnTo>
                <a:lnTo>
                  <a:pt x="0" y="905850"/>
                </a:lnTo>
                <a:lnTo>
                  <a:pt x="0" y="0"/>
                </a:lnTo>
                <a:close/>
              </a:path>
            </a:pathLst>
          </a:custGeom>
          <a:noFill/>
          <a:ln w="6350">
            <a:solidFill>
              <a:srgbClr val="127B9B"/>
            </a:solidFill>
          </a:ln>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4864" tIns="54864" rIns="54864" bIns="54864" numCol="1" spcCol="1270" anchor="t" anchorCtr="0">
            <a:noAutofit/>
          </a:bodyPr>
          <a:lstStyle/>
          <a:p>
            <a:pPr marL="91440" lvl="1" indent="-91440" defTabSz="366713">
              <a:spcAft>
                <a:spcPts val="600"/>
              </a:spcAft>
              <a:buFont typeface="Arial" panose="020B0604020202020204" pitchFamily="34" charset="0"/>
              <a:buChar char="•"/>
            </a:pPr>
            <a:r>
              <a:rPr lang="en-US" sz="1400" dirty="0">
                <a:solidFill>
                  <a:schemeClr val="bg1"/>
                </a:solidFill>
              </a:rPr>
              <a:t>Indiana, Maryland, </a:t>
            </a:r>
            <a:r>
              <a:rPr lang="en-US" sz="1400" dirty="0" smtClean="0">
                <a:solidFill>
                  <a:schemeClr val="bg1"/>
                </a:solidFill>
              </a:rPr>
              <a:t>NJ, Ohio</a:t>
            </a:r>
            <a:r>
              <a:rPr lang="en-US" sz="1400" dirty="0">
                <a:solidFill>
                  <a:schemeClr val="bg1"/>
                </a:solidFill>
              </a:rPr>
              <a:t>, Virginia, West </a:t>
            </a:r>
            <a:r>
              <a:rPr lang="en-US" sz="1400" dirty="0" smtClean="0">
                <a:solidFill>
                  <a:schemeClr val="bg1"/>
                </a:solidFill>
              </a:rPr>
              <a:t>Virginia</a:t>
            </a:r>
          </a:p>
        </p:txBody>
      </p:sp>
      <p:sp>
        <p:nvSpPr>
          <p:cNvPr id="35" name="Freeform 34"/>
          <p:cNvSpPr/>
          <p:nvPr/>
        </p:nvSpPr>
        <p:spPr>
          <a:xfrm>
            <a:off x="3855537" y="4664662"/>
            <a:ext cx="1416585" cy="265591"/>
          </a:xfrm>
          <a:custGeom>
            <a:avLst/>
            <a:gdLst>
              <a:gd name="connsiteX0" fmla="*/ 0 w 1142558"/>
              <a:gd name="connsiteY0" fmla="*/ 0 h 345600"/>
              <a:gd name="connsiteX1" fmla="*/ 1142558 w 1142558"/>
              <a:gd name="connsiteY1" fmla="*/ 0 h 345600"/>
              <a:gd name="connsiteX2" fmla="*/ 1142558 w 1142558"/>
              <a:gd name="connsiteY2" fmla="*/ 345600 h 345600"/>
              <a:gd name="connsiteX3" fmla="*/ 0 w 1142558"/>
              <a:gd name="connsiteY3" fmla="*/ 345600 h 345600"/>
              <a:gd name="connsiteX4" fmla="*/ 0 w 1142558"/>
              <a:gd name="connsiteY4" fmla="*/ 0 h 34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558" h="345600">
                <a:moveTo>
                  <a:pt x="0" y="0"/>
                </a:moveTo>
                <a:lnTo>
                  <a:pt x="1142558" y="0"/>
                </a:lnTo>
                <a:lnTo>
                  <a:pt x="1142558" y="345600"/>
                </a:lnTo>
                <a:lnTo>
                  <a:pt x="0" y="345600"/>
                </a:lnTo>
                <a:lnTo>
                  <a:pt x="0" y="0"/>
                </a:lnTo>
                <a:close/>
              </a:path>
            </a:pathLst>
          </a:custGeom>
          <a:solidFill>
            <a:srgbClr val="127B9B"/>
          </a:solidFill>
          <a:ln w="6350">
            <a:solidFill>
              <a:srgbClr val="127B9B"/>
            </a:solidFill>
          </a:ln>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54864" tIns="54864" rIns="54864" bIns="54864" numCol="1" spcCol="1270" anchor="ctr" anchorCtr="0">
            <a:noAutofit/>
          </a:bodyPr>
          <a:lstStyle/>
          <a:p>
            <a:pPr defTabSz="366713">
              <a:spcAft>
                <a:spcPts val="600"/>
              </a:spcAft>
            </a:pPr>
            <a:r>
              <a:rPr lang="en-US" sz="1400" b="1" dirty="0"/>
              <a:t>Virginia</a:t>
            </a:r>
          </a:p>
        </p:txBody>
      </p:sp>
      <p:sp>
        <p:nvSpPr>
          <p:cNvPr id="36" name="Freeform 35"/>
          <p:cNvSpPr/>
          <p:nvPr/>
        </p:nvSpPr>
        <p:spPr>
          <a:xfrm>
            <a:off x="3855537" y="4927016"/>
            <a:ext cx="1416585" cy="1187272"/>
          </a:xfrm>
          <a:custGeom>
            <a:avLst/>
            <a:gdLst>
              <a:gd name="connsiteX0" fmla="*/ 0 w 1142558"/>
              <a:gd name="connsiteY0" fmla="*/ 0 h 905850"/>
              <a:gd name="connsiteX1" fmla="*/ 1142558 w 1142558"/>
              <a:gd name="connsiteY1" fmla="*/ 0 h 905850"/>
              <a:gd name="connsiteX2" fmla="*/ 1142558 w 1142558"/>
              <a:gd name="connsiteY2" fmla="*/ 905850 h 905850"/>
              <a:gd name="connsiteX3" fmla="*/ 0 w 1142558"/>
              <a:gd name="connsiteY3" fmla="*/ 905850 h 905850"/>
              <a:gd name="connsiteX4" fmla="*/ 0 w 1142558"/>
              <a:gd name="connsiteY4" fmla="*/ 0 h 905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558" h="905850">
                <a:moveTo>
                  <a:pt x="0" y="0"/>
                </a:moveTo>
                <a:lnTo>
                  <a:pt x="1142558" y="0"/>
                </a:lnTo>
                <a:lnTo>
                  <a:pt x="1142558" y="905850"/>
                </a:lnTo>
                <a:lnTo>
                  <a:pt x="0" y="905850"/>
                </a:lnTo>
                <a:lnTo>
                  <a:pt x="0" y="0"/>
                </a:lnTo>
                <a:close/>
              </a:path>
            </a:pathLst>
          </a:custGeom>
          <a:noFill/>
          <a:ln w="6350">
            <a:solidFill>
              <a:srgbClr val="127B9B"/>
            </a:solidFill>
          </a:ln>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4864" tIns="54864" rIns="54864" bIns="54864" numCol="1" spcCol="1270" anchor="t" anchorCtr="0">
            <a:noAutofit/>
          </a:bodyPr>
          <a:lstStyle/>
          <a:p>
            <a:pPr marL="91440" lvl="1" indent="-91440" defTabSz="366713">
              <a:spcAft>
                <a:spcPts val="600"/>
              </a:spcAft>
              <a:buFont typeface="Arial" panose="020B0604020202020204" pitchFamily="34" charset="0"/>
              <a:buChar char="•"/>
            </a:pPr>
            <a:r>
              <a:rPr lang="en-US" sz="1400" dirty="0">
                <a:solidFill>
                  <a:schemeClr val="bg1"/>
                </a:solidFill>
              </a:rPr>
              <a:t>Washington DC, Kentucky, Maryland, Pennsylvania, West Virginia</a:t>
            </a:r>
          </a:p>
        </p:txBody>
      </p:sp>
      <p:sp>
        <p:nvSpPr>
          <p:cNvPr id="37" name="Freeform 36"/>
          <p:cNvSpPr/>
          <p:nvPr/>
        </p:nvSpPr>
        <p:spPr>
          <a:xfrm>
            <a:off x="5410200" y="4664662"/>
            <a:ext cx="1416585" cy="265591"/>
          </a:xfrm>
          <a:custGeom>
            <a:avLst/>
            <a:gdLst>
              <a:gd name="connsiteX0" fmla="*/ 0 w 1142558"/>
              <a:gd name="connsiteY0" fmla="*/ 0 h 345600"/>
              <a:gd name="connsiteX1" fmla="*/ 1142558 w 1142558"/>
              <a:gd name="connsiteY1" fmla="*/ 0 h 345600"/>
              <a:gd name="connsiteX2" fmla="*/ 1142558 w 1142558"/>
              <a:gd name="connsiteY2" fmla="*/ 345600 h 345600"/>
              <a:gd name="connsiteX3" fmla="*/ 0 w 1142558"/>
              <a:gd name="connsiteY3" fmla="*/ 345600 h 345600"/>
              <a:gd name="connsiteX4" fmla="*/ 0 w 1142558"/>
              <a:gd name="connsiteY4" fmla="*/ 0 h 34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558" h="345600">
                <a:moveTo>
                  <a:pt x="0" y="0"/>
                </a:moveTo>
                <a:lnTo>
                  <a:pt x="1142558" y="0"/>
                </a:lnTo>
                <a:lnTo>
                  <a:pt x="1142558" y="345600"/>
                </a:lnTo>
                <a:lnTo>
                  <a:pt x="0" y="345600"/>
                </a:lnTo>
                <a:lnTo>
                  <a:pt x="0" y="0"/>
                </a:lnTo>
                <a:close/>
              </a:path>
            </a:pathLst>
          </a:custGeom>
          <a:solidFill>
            <a:srgbClr val="127B9B"/>
          </a:solidFill>
          <a:ln w="6350">
            <a:solidFill>
              <a:srgbClr val="127B9B"/>
            </a:solidFill>
          </a:ln>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54864" tIns="54864" rIns="54864" bIns="54864" numCol="1" spcCol="1270" anchor="ctr" anchorCtr="0">
            <a:noAutofit/>
          </a:bodyPr>
          <a:lstStyle/>
          <a:p>
            <a:pPr defTabSz="366713">
              <a:spcAft>
                <a:spcPts val="600"/>
              </a:spcAft>
            </a:pPr>
            <a:r>
              <a:rPr lang="en-US" sz="1400" b="1" dirty="0"/>
              <a:t>West Virginia</a:t>
            </a:r>
          </a:p>
        </p:txBody>
      </p:sp>
      <p:sp>
        <p:nvSpPr>
          <p:cNvPr id="38" name="Freeform 37"/>
          <p:cNvSpPr/>
          <p:nvPr/>
        </p:nvSpPr>
        <p:spPr>
          <a:xfrm>
            <a:off x="5410200" y="4927016"/>
            <a:ext cx="1416585" cy="1187272"/>
          </a:xfrm>
          <a:custGeom>
            <a:avLst/>
            <a:gdLst>
              <a:gd name="connsiteX0" fmla="*/ 0 w 1142558"/>
              <a:gd name="connsiteY0" fmla="*/ 0 h 905850"/>
              <a:gd name="connsiteX1" fmla="*/ 1142558 w 1142558"/>
              <a:gd name="connsiteY1" fmla="*/ 0 h 905850"/>
              <a:gd name="connsiteX2" fmla="*/ 1142558 w 1142558"/>
              <a:gd name="connsiteY2" fmla="*/ 905850 h 905850"/>
              <a:gd name="connsiteX3" fmla="*/ 0 w 1142558"/>
              <a:gd name="connsiteY3" fmla="*/ 905850 h 905850"/>
              <a:gd name="connsiteX4" fmla="*/ 0 w 1142558"/>
              <a:gd name="connsiteY4" fmla="*/ 0 h 905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558" h="905850">
                <a:moveTo>
                  <a:pt x="0" y="0"/>
                </a:moveTo>
                <a:lnTo>
                  <a:pt x="1142558" y="0"/>
                </a:lnTo>
                <a:lnTo>
                  <a:pt x="1142558" y="905850"/>
                </a:lnTo>
                <a:lnTo>
                  <a:pt x="0" y="905850"/>
                </a:lnTo>
                <a:lnTo>
                  <a:pt x="0" y="0"/>
                </a:lnTo>
                <a:close/>
              </a:path>
            </a:pathLst>
          </a:custGeom>
          <a:noFill/>
          <a:ln w="6350">
            <a:solidFill>
              <a:srgbClr val="127B9B"/>
            </a:solidFill>
          </a:ln>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4864" tIns="54864" rIns="54864" bIns="54864" numCol="1" spcCol="1270" anchor="t" anchorCtr="0">
            <a:noAutofit/>
          </a:bodyPr>
          <a:lstStyle/>
          <a:p>
            <a:pPr marL="91440" lvl="1" indent="-91440" defTabSz="366713">
              <a:spcAft>
                <a:spcPts val="600"/>
              </a:spcAft>
              <a:buFont typeface="Arial" panose="020B0604020202020204" pitchFamily="34" charset="0"/>
              <a:buChar char="•"/>
            </a:pPr>
            <a:r>
              <a:rPr lang="en-US" sz="1400" dirty="0">
                <a:solidFill>
                  <a:schemeClr val="bg1"/>
                </a:solidFill>
              </a:rPr>
              <a:t>Kentucky, Maryland, Ohio, Pennsylvania, Virginia</a:t>
            </a:r>
          </a:p>
        </p:txBody>
      </p:sp>
      <p:sp>
        <p:nvSpPr>
          <p:cNvPr id="39" name="Freeform 38"/>
          <p:cNvSpPr/>
          <p:nvPr/>
        </p:nvSpPr>
        <p:spPr>
          <a:xfrm>
            <a:off x="6964865" y="4664662"/>
            <a:ext cx="1416585" cy="265591"/>
          </a:xfrm>
          <a:custGeom>
            <a:avLst/>
            <a:gdLst>
              <a:gd name="connsiteX0" fmla="*/ 0 w 1142558"/>
              <a:gd name="connsiteY0" fmla="*/ 0 h 345600"/>
              <a:gd name="connsiteX1" fmla="*/ 1142558 w 1142558"/>
              <a:gd name="connsiteY1" fmla="*/ 0 h 345600"/>
              <a:gd name="connsiteX2" fmla="*/ 1142558 w 1142558"/>
              <a:gd name="connsiteY2" fmla="*/ 345600 h 345600"/>
              <a:gd name="connsiteX3" fmla="*/ 0 w 1142558"/>
              <a:gd name="connsiteY3" fmla="*/ 345600 h 345600"/>
              <a:gd name="connsiteX4" fmla="*/ 0 w 1142558"/>
              <a:gd name="connsiteY4" fmla="*/ 0 h 34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558" h="345600">
                <a:moveTo>
                  <a:pt x="0" y="0"/>
                </a:moveTo>
                <a:lnTo>
                  <a:pt x="1142558" y="0"/>
                </a:lnTo>
                <a:lnTo>
                  <a:pt x="1142558" y="345600"/>
                </a:lnTo>
                <a:lnTo>
                  <a:pt x="0" y="345600"/>
                </a:lnTo>
                <a:lnTo>
                  <a:pt x="0" y="0"/>
                </a:lnTo>
                <a:close/>
              </a:path>
            </a:pathLst>
          </a:custGeom>
          <a:solidFill>
            <a:srgbClr val="127B9B"/>
          </a:solidFill>
          <a:ln w="6350">
            <a:solidFill>
              <a:srgbClr val="127B9B"/>
            </a:solidFill>
          </a:ln>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54864" tIns="54864" rIns="54864" bIns="54864" numCol="1" spcCol="1270" anchor="ctr" anchorCtr="0">
            <a:noAutofit/>
          </a:bodyPr>
          <a:lstStyle/>
          <a:p>
            <a:pPr defTabSz="366713">
              <a:spcAft>
                <a:spcPts val="600"/>
              </a:spcAft>
            </a:pPr>
            <a:r>
              <a:rPr lang="en-US" sz="1400" b="1" dirty="0"/>
              <a:t>Wisconsin</a:t>
            </a:r>
          </a:p>
        </p:txBody>
      </p:sp>
      <p:sp>
        <p:nvSpPr>
          <p:cNvPr id="40" name="Freeform 39"/>
          <p:cNvSpPr/>
          <p:nvPr/>
        </p:nvSpPr>
        <p:spPr>
          <a:xfrm>
            <a:off x="6964865" y="4927016"/>
            <a:ext cx="1416585" cy="1187272"/>
          </a:xfrm>
          <a:custGeom>
            <a:avLst/>
            <a:gdLst>
              <a:gd name="connsiteX0" fmla="*/ 0 w 1142558"/>
              <a:gd name="connsiteY0" fmla="*/ 0 h 905850"/>
              <a:gd name="connsiteX1" fmla="*/ 1142558 w 1142558"/>
              <a:gd name="connsiteY1" fmla="*/ 0 h 905850"/>
              <a:gd name="connsiteX2" fmla="*/ 1142558 w 1142558"/>
              <a:gd name="connsiteY2" fmla="*/ 905850 h 905850"/>
              <a:gd name="connsiteX3" fmla="*/ 0 w 1142558"/>
              <a:gd name="connsiteY3" fmla="*/ 905850 h 905850"/>
              <a:gd name="connsiteX4" fmla="*/ 0 w 1142558"/>
              <a:gd name="connsiteY4" fmla="*/ 0 h 905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558" h="905850">
                <a:moveTo>
                  <a:pt x="0" y="0"/>
                </a:moveTo>
                <a:lnTo>
                  <a:pt x="1142558" y="0"/>
                </a:lnTo>
                <a:lnTo>
                  <a:pt x="1142558" y="905850"/>
                </a:lnTo>
                <a:lnTo>
                  <a:pt x="0" y="905850"/>
                </a:lnTo>
                <a:lnTo>
                  <a:pt x="0" y="0"/>
                </a:lnTo>
                <a:close/>
              </a:path>
            </a:pathLst>
          </a:custGeom>
          <a:noFill/>
          <a:ln w="6350">
            <a:solidFill>
              <a:srgbClr val="127B9B"/>
            </a:solidFill>
          </a:ln>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4864" tIns="54864" rIns="54864" bIns="54864" numCol="1" spcCol="1270" anchor="t" anchorCtr="0">
            <a:noAutofit/>
          </a:bodyPr>
          <a:lstStyle/>
          <a:p>
            <a:pPr marL="91440" lvl="1" indent="-91440" defTabSz="366713">
              <a:spcAft>
                <a:spcPts val="600"/>
              </a:spcAft>
              <a:buFont typeface="Arial" panose="020B0604020202020204" pitchFamily="34" charset="0"/>
              <a:buChar char="•"/>
            </a:pPr>
            <a:r>
              <a:rPr lang="en-US" sz="1400" dirty="0">
                <a:solidFill>
                  <a:schemeClr val="bg1"/>
                </a:solidFill>
              </a:rPr>
              <a:t>Illinois, Indiana, Kentucky, Michigan</a:t>
            </a:r>
          </a:p>
        </p:txBody>
      </p:sp>
      <p:sp>
        <p:nvSpPr>
          <p:cNvPr id="3" name="TextBox 2"/>
          <p:cNvSpPr txBox="1"/>
          <p:nvPr/>
        </p:nvSpPr>
        <p:spPr>
          <a:xfrm>
            <a:off x="746210" y="6215470"/>
            <a:ext cx="3673390" cy="138499"/>
          </a:xfrm>
          <a:prstGeom prst="rect">
            <a:avLst/>
          </a:prstGeom>
          <a:noFill/>
        </p:spPr>
        <p:txBody>
          <a:bodyPr wrap="square" lIns="0" tIns="0" rIns="0" bIns="0" rtlCol="0">
            <a:spAutoFit/>
          </a:bodyPr>
          <a:lstStyle/>
          <a:p>
            <a:r>
              <a:rPr lang="en-US" sz="900" i="1" dirty="0" smtClean="0">
                <a:solidFill>
                  <a:schemeClr val="bg1"/>
                </a:solidFill>
              </a:rPr>
              <a:t>* In effect as of 4/1/2017</a:t>
            </a:r>
            <a:endParaRPr lang="en-US" sz="900" i="1" dirty="0">
              <a:solidFill>
                <a:schemeClr val="bg1"/>
              </a:solidFill>
            </a:endParaRPr>
          </a:p>
        </p:txBody>
      </p:sp>
      <p:sp>
        <p:nvSpPr>
          <p:cNvPr id="41" name="Slide Number Placeholder 4"/>
          <p:cNvSpPr>
            <a:spLocks noGrp="1"/>
          </p:cNvSpPr>
          <p:nvPr>
            <p:ph type="sldNum" sz="quarter" idx="12"/>
          </p:nvPr>
        </p:nvSpPr>
        <p:spPr>
          <a:xfrm>
            <a:off x="6553200" y="6356350"/>
            <a:ext cx="2133600" cy="365125"/>
          </a:xfrm>
        </p:spPr>
        <p:txBody>
          <a:bodyPr/>
          <a:lstStyle/>
          <a:p>
            <a:r>
              <a:rPr lang="en-US" dirty="0" smtClean="0">
                <a:solidFill>
                  <a:schemeClr val="bg1"/>
                </a:solidFill>
              </a:rPr>
              <a:t>9</a:t>
            </a:r>
            <a:endParaRPr lang="en-US" dirty="0">
              <a:solidFill>
                <a:schemeClr val="bg1"/>
              </a:solidFill>
            </a:endParaRPr>
          </a:p>
        </p:txBody>
      </p:sp>
    </p:spTree>
    <p:extLst>
      <p:ext uri="{BB962C8B-B14F-4D97-AF65-F5344CB8AC3E}">
        <p14:creationId xmlns:p14="http://schemas.microsoft.com/office/powerpoint/2010/main" val="602107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1037</TotalTime>
  <Words>1189</Words>
  <Application>Microsoft Office PowerPoint</Application>
  <PresentationFormat>On-screen Show (4:3)</PresentationFormat>
  <Paragraphs>267</Paragraphs>
  <Slides>23</Slides>
  <Notes>5</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26" baseType="lpstr">
      <vt:lpstr>Office Theme</vt:lpstr>
      <vt:lpstr>1_Office Theme</vt:lpstr>
      <vt:lpstr>Presentation</vt:lpstr>
      <vt:lpstr>“Extra Innings” US Nomads:  State to State Issues for Business Travelers and US Domestic Assignees</vt:lpstr>
      <vt:lpstr>“Extra Innings” US Nomads:  State to State Issues for Business Travelers and US Domestic Assignees Panelists</vt:lpstr>
      <vt:lpstr>Agenda</vt:lpstr>
      <vt:lpstr>The Importance of   Business Travel</vt:lpstr>
      <vt:lpstr>Other travel trends</vt:lpstr>
      <vt:lpstr>The current environment:  A perfect storm</vt:lpstr>
      <vt:lpstr>Start with the basics: U.S. nonresident state income tax</vt:lpstr>
      <vt:lpstr>Nonresident withholding  de minimis jurisdictions</vt:lpstr>
      <vt:lpstr>States with reciprocity agreements*</vt:lpstr>
      <vt:lpstr>Assessing risk</vt:lpstr>
      <vt:lpstr>Why tackle the issue?</vt:lpstr>
      <vt:lpstr>Recognizing the Issue</vt:lpstr>
      <vt:lpstr>Developing an Action Plan</vt:lpstr>
      <vt:lpstr>Gaining Management Buy-in</vt:lpstr>
      <vt:lpstr>Implementing A Solution</vt:lpstr>
      <vt:lpstr>Next Steps</vt:lpstr>
      <vt:lpstr>Key challenges – Project ownership and stakeholders</vt:lpstr>
      <vt:lpstr>Narrowing the field  How to filter?</vt:lpstr>
      <vt:lpstr>Business traveler road to compliance</vt:lpstr>
      <vt:lpstr>The Mobile Workforce State Income Tax Simplification Act of 2017 </vt:lpstr>
      <vt:lpstr>The Mobile Workforce State Income Tax Simplification Act of 2017 </vt:lpstr>
      <vt:lpstr>Potential next steps</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Pam Jacknick</cp:lastModifiedBy>
  <cp:revision>72</cp:revision>
  <dcterms:created xsi:type="dcterms:W3CDTF">2015-10-29T14:32:05Z</dcterms:created>
  <dcterms:modified xsi:type="dcterms:W3CDTF">2017-04-03T05:25:15Z</dcterms:modified>
</cp:coreProperties>
</file>