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colors3.xml" ContentType="application/vnd.ms-office.chartcolorstyle+xml"/>
  <Override PartName="/ppt/charts/style3.xml" ContentType="application/vnd.ms-office.chart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64" r:id="rId3"/>
    <p:sldId id="265" r:id="rId4"/>
    <p:sldId id="272" r:id="rId5"/>
    <p:sldId id="271" r:id="rId6"/>
    <p:sldId id="279" r:id="rId7"/>
    <p:sldId id="277" r:id="rId8"/>
    <p:sldId id="267" r:id="rId9"/>
    <p:sldId id="269" r:id="rId10"/>
    <p:sldId id="268" r:id="rId11"/>
    <p:sldId id="275" r:id="rId12"/>
    <p:sldId id="270" r:id="rId13"/>
    <p:sldId id="259" r:id="rId14"/>
    <p:sldId id="278" r:id="rId15"/>
    <p:sldId id="280" r:id="rId16"/>
    <p:sldId id="276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4525"/>
    <a:srgbClr val="F89D1F"/>
    <a:srgbClr val="EFC83D"/>
    <a:srgbClr val="E7654B"/>
    <a:srgbClr val="F7D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4605" autoAdjust="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2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Relationship Id="rId4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Home Sale</a:t>
            </a:r>
            <a:r>
              <a:rPr lang="en-US" b="1" baseline="0" dirty="0">
                <a:solidFill>
                  <a:schemeClr val="bg1"/>
                </a:solidFill>
              </a:rPr>
              <a:t> Assistance Offered</a:t>
            </a:r>
            <a:endParaRPr lang="en-US" b="1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E7654B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63B-45EC-9165-F932BDAE684C}"/>
              </c:ext>
            </c:extLst>
          </c:dPt>
          <c:dPt>
            <c:idx val="1"/>
            <c:bubble3D val="0"/>
            <c:spPr>
              <a:solidFill>
                <a:srgbClr val="F89D1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63B-45EC-9165-F932BDAE684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Sheet1!$A$2:$A$3</c:f>
              <c:strCache>
                <c:ptCount val="2"/>
                <c:pt idx="0">
                  <c:v>Direct Reimbursement</c:v>
                </c:pt>
                <c:pt idx="1">
                  <c:v>GBO &amp; BVO Sales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3B-45EC-9165-F932BDAE68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299455623602604"/>
          <c:y val="0.42583560983448504"/>
          <c:w val="0.34340899517189982"/>
          <c:h val="0.303872730194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No Requirement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102188851725176"/>
          <c:y val="0.18574771116790489"/>
          <c:w val="0.6829854736696509"/>
          <c:h val="0.7536763972564367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rgbClr val="EFC83D"/>
              </a:solidFill>
              <a:ln w="19050">
                <a:solidFill>
                  <a:schemeClr val="bg1"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3BD-4E33-9379-8328C72AB3E8}"/>
              </c:ext>
            </c:extLst>
          </c:dPt>
          <c:dPt>
            <c:idx val="1"/>
            <c:bubble3D val="0"/>
            <c:spPr>
              <a:solidFill>
                <a:srgbClr val="F7DF7D"/>
              </a:solidFill>
              <a:ln w="19050">
                <a:solidFill>
                  <a:schemeClr val="bg1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3BD-4E33-9379-8328C72AB3E8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  <c:pt idx="0" formatCode="0%">
                  <c:v>1.03</c:v>
                </c:pt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0.18</c:v>
                </c:pt>
                <c:pt idx="1">
                  <c:v>0.82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3BD-4E33-9379-8328C72AB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6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b="1" i="0" baseline="0" dirty="0">
                <a:solidFill>
                  <a:schemeClr val="bg1"/>
                </a:solidFill>
                <a:effectLst/>
              </a:rPr>
              <a:t>Lost Benefits When Not Using an Approved Broker</a:t>
            </a:r>
            <a:endParaRPr lang="en-US" b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21514227909011377"/>
          <c:y val="1.875560960715489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3313845144356955"/>
          <c:y val="0.13021680369036534"/>
          <c:w val="0.53352821522309701"/>
          <c:h val="0.842563845413324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E7654B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89D1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491-4CAD-A69D-B2278341EA78}"/>
              </c:ext>
            </c:extLst>
          </c:dPt>
          <c:dPt>
            <c:idx val="3"/>
            <c:invertIfNegative val="0"/>
            <c:bubble3D val="0"/>
            <c:spPr>
              <a:solidFill>
                <a:srgbClr val="F89D1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491-4CAD-A69D-B2278341EA78}"/>
              </c:ext>
            </c:extLst>
          </c:dPt>
          <c:dPt>
            <c:idx val="5"/>
            <c:invertIfNegative val="0"/>
            <c:bubble3D val="0"/>
            <c:spPr>
              <a:solidFill>
                <a:srgbClr val="F89D1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491-4CAD-A69D-B2278341EA78}"/>
              </c:ext>
            </c:extLst>
          </c:dPt>
          <c:dPt>
            <c:idx val="7"/>
            <c:invertIfNegative val="0"/>
            <c:bubble3D val="0"/>
            <c:spPr>
              <a:solidFill>
                <a:srgbClr val="F89D1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491-4CAD-A69D-B2278341EA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Home Sale Bonus and Loss on Sale</c:v>
                </c:pt>
                <c:pt idx="1">
                  <c:v>Exception Fee Charged to Employee</c:v>
                </c:pt>
                <c:pt idx="2">
                  <c:v>Home Sale Program and Home Sale Bonus</c:v>
                </c:pt>
                <c:pt idx="3">
                  <c:v>Other</c:v>
                </c:pt>
                <c:pt idx="4">
                  <c:v>Benefits Lost Not Specified</c:v>
                </c:pt>
                <c:pt idx="5">
                  <c:v>Home Sale Bonus</c:v>
                </c:pt>
                <c:pt idx="6">
                  <c:v>Home Sale Program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0.03</c:v>
                </c:pt>
                <c:pt idx="1">
                  <c:v>0.03</c:v>
                </c:pt>
                <c:pt idx="2">
                  <c:v>0.05</c:v>
                </c:pt>
                <c:pt idx="3">
                  <c:v>0.12</c:v>
                </c:pt>
                <c:pt idx="4">
                  <c:v>0.19</c:v>
                </c:pt>
                <c:pt idx="5">
                  <c:v>0.27</c:v>
                </c:pt>
                <c:pt idx="6">
                  <c:v>0.33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91-4CAD-A69D-B2278341EA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4"/>
        <c:axId val="104220928"/>
        <c:axId val="104222720"/>
      </c:barChart>
      <c:catAx>
        <c:axId val="104220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4222720"/>
        <c:crosses val="autoZero"/>
        <c:auto val="1"/>
        <c:lblAlgn val="ctr"/>
        <c:lblOffset val="100"/>
        <c:noMultiLvlLbl val="0"/>
      </c:catAx>
      <c:valAx>
        <c:axId val="10422272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04220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r>
              <a:rPr lang="en-US" sz="1800" b="1" baseline="0" dirty="0">
                <a:solidFill>
                  <a:schemeClr val="bg1"/>
                </a:solidFill>
                <a:latin typeface="+mn-lt"/>
              </a:rPr>
              <a:t>Benefits Offered When the Home is Ineligible for the Home Sale Program</a:t>
            </a:r>
          </a:p>
        </c:rich>
      </c:tx>
      <c:layout>
        <c:manualLayout>
          <c:xMode val="edge"/>
          <c:yMode val="edge"/>
          <c:x val="0.14673759991103072"/>
          <c:y val="3.054806924442838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595698595927935"/>
          <c:y val="0.19045130963822321"/>
          <c:w val="0.66543015478037537"/>
          <c:h val="0.731242056281426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Bonus Offered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E7654B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79-4462-B1AC-B607A47A0180}"/>
              </c:ext>
            </c:extLst>
          </c:dPt>
          <c:dPt>
            <c:idx val="1"/>
            <c:bubble3D val="0"/>
            <c:spPr>
              <a:solidFill>
                <a:srgbClr val="F89D1F">
                  <a:alpha val="13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379-4462-B1AC-B607A47A0180}"/>
              </c:ext>
            </c:extLst>
          </c:dPt>
          <c:dPt>
            <c:idx val="2"/>
            <c:bubble3D val="0"/>
            <c:spPr>
              <a:solidFill>
                <a:srgbClr val="EFC83D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6FB-4AD7-9E85-DB2269246296}"/>
              </c:ext>
            </c:extLst>
          </c:dPt>
          <c:dLbls>
            <c:dLbl>
              <c:idx val="0"/>
              <c:layout>
                <c:manualLayout>
                  <c:x val="6.3205219224646003E-2"/>
                  <c:y val="-0.129303322282932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379-4462-B1AC-B607A47A018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Direct reimbursement of expenses</c:v>
                </c:pt>
                <c:pt idx="1">
                  <c:v>Lump Sum Payment</c:v>
                </c:pt>
                <c:pt idx="2">
                  <c:v>No Assistance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0.89</c:v>
                </c:pt>
                <c:pt idx="1">
                  <c:v>0.04</c:v>
                </c:pt>
                <c:pt idx="2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379-4462-B1AC-B607A47A01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739372230110574"/>
          <c:y val="0.34182487697921021"/>
          <c:w val="0.31124015748031497"/>
          <c:h val="0.42148638406005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7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7DF7D"/>
            </a:solidFill>
          </c:spPr>
          <c:explosion val="11"/>
          <c:dPt>
            <c:idx val="0"/>
            <c:bubble3D val="0"/>
            <c:spPr>
              <a:solidFill>
                <a:srgbClr val="E7654B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115-4248-BED7-8F6CFD9972D3}"/>
              </c:ext>
            </c:extLst>
          </c:dPt>
          <c:dPt>
            <c:idx val="1"/>
            <c:bubble3D val="0"/>
            <c:spPr>
              <a:solidFill>
                <a:srgbClr val="F89D1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115-4248-BED7-8F6CFD9972D3}"/>
              </c:ext>
            </c:extLst>
          </c:dPt>
          <c:dLbls>
            <c:dLbl>
              <c:idx val="0"/>
              <c:layout>
                <c:manualLayout>
                  <c:x val="8.29385156642653E-2"/>
                  <c:y val="0.2108350059183778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115-4248-BED7-8F6CFD9972D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5902817334003469"/>
                  <c:y val="-0.330795635839637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115-4248-BED7-8F6CFD9972D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BVO</c:v>
                </c:pt>
                <c:pt idx="1">
                  <c:v>GBO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0.41</c:v>
                </c:pt>
                <c:pt idx="1">
                  <c:v>0.57999999999999996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15-4248-BED7-8F6CFD9972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Companies with Home Sale Program Requirements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2.4615384615384615E-2"/>
          <c:y val="4.2553191489361701E-2"/>
          <c:w val="0.94234427727784031"/>
          <c:h val="0.896083375216395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Consider Offers Below Appraised Value</c:v>
                </c:pt>
              </c:strCache>
            </c:strRef>
          </c:tx>
          <c:spPr>
            <a:solidFill>
              <a:srgbClr val="F89D1F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CDB-4E20-A69A-CD8E84593336}"/>
              </c:ext>
            </c:extLst>
          </c:dPt>
          <c:dLbls>
            <c:dLbl>
              <c:idx val="0"/>
              <c:layout>
                <c:manualLayout>
                  <c:x val="0"/>
                  <c:y val="0.1170115878127125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CDB-4E20-A69A-CD8E8459333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GBO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CDB-4E20-A69A-CD8E845933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Home Sale Bonus</c:v>
                </c:pt>
              </c:strCache>
            </c:strRef>
          </c:tx>
          <c:spPr>
            <a:solidFill>
              <a:srgbClr val="E7654B"/>
            </a:solidFill>
            <a:ln>
              <a:solidFill>
                <a:srgbClr val="05A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9CDB-4E20-A69A-CD8E84593336}"/>
              </c:ext>
            </c:extLst>
          </c:dPt>
          <c:dLbls>
            <c:dLbl>
              <c:idx val="0"/>
              <c:layout>
                <c:manualLayout>
                  <c:x val="0"/>
                  <c:y val="0.108593267022568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CDB-4E20-A69A-CD8E8459333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GBO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CDB-4E20-A69A-CD8E8459333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List Price Restrictions</c:v>
                </c:pt>
              </c:strCache>
            </c:strRef>
          </c:tx>
          <c:spPr>
            <a:solidFill>
              <a:srgbClr val="F7DF7D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9CDB-4E20-A69A-CD8E84593336}"/>
              </c:ext>
            </c:extLst>
          </c:dPt>
          <c:dLbls>
            <c:dLbl>
              <c:idx val="0"/>
              <c:layout>
                <c:manualLayout>
                  <c:x val="-2.9239766081871343E-3"/>
                  <c:y val="0.1243576864869606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CDB-4E20-A69A-CD8E8459333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GBO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CDB-4E20-A69A-CD8E8459333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Minimum Marketing Period</c:v>
                </c:pt>
              </c:strCache>
            </c:strRef>
          </c:tx>
          <c:spPr>
            <a:solidFill>
              <a:srgbClr val="EFC83D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9CDB-4E20-A69A-CD8E84593336}"/>
              </c:ext>
            </c:extLst>
          </c:dPt>
          <c:dLbls>
            <c:dLbl>
              <c:idx val="0"/>
              <c:layout>
                <c:manualLayout>
                  <c:x val="-2.9239766081871343E-3"/>
                  <c:y val="0.1308776932131394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9CDB-4E20-A69A-CD8E8459333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GBO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9CDB-4E20-A69A-CD8E8459333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Mandatory Approved Broker</c:v>
                </c:pt>
              </c:strCache>
            </c:strRef>
          </c:tx>
          <c:spPr>
            <a:solidFill>
              <a:srgbClr val="E24525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9CDB-4E20-A69A-CD8E84593336}"/>
              </c:ext>
            </c:extLst>
          </c:dPt>
          <c:dLbls>
            <c:dLbl>
              <c:idx val="0"/>
              <c:layout>
                <c:manualLayout>
                  <c:x val="1.1281920952337716E-16"/>
                  <c:y val="0.1142055545318321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9CDB-4E20-A69A-CD8E8459333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GBO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9CDB-4E20-A69A-CD8E84593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overlap val="-34"/>
        <c:axId val="45580288"/>
        <c:axId val="45581824"/>
      </c:barChart>
      <c:catAx>
        <c:axId val="4558028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5581824"/>
        <c:crosses val="autoZero"/>
        <c:auto val="1"/>
        <c:lblAlgn val="ctr"/>
        <c:lblOffset val="100"/>
        <c:noMultiLvlLbl val="0"/>
      </c:catAx>
      <c:valAx>
        <c:axId val="455818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558028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ln>
      <a:noFill/>
    </a:ln>
    <a:effectLst/>
  </c:spPr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54540792078532"/>
          <c:y val="4.686192468619247E-2"/>
          <c:w val="0.31051996852435187"/>
          <c:h val="0.837777616710045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E7654B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29F-47DF-8CF6-0B6761E1B570}"/>
              </c:ext>
            </c:extLst>
          </c:dPt>
          <c:dPt>
            <c:idx val="1"/>
            <c:bubble3D val="0"/>
            <c:spPr>
              <a:solidFill>
                <a:srgbClr val="F89D1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29F-47DF-8CF6-0B6761E1B570}"/>
              </c:ext>
            </c:extLst>
          </c:dPt>
          <c:dPt>
            <c:idx val="2"/>
            <c:bubble3D val="0"/>
            <c:spPr>
              <a:solidFill>
                <a:srgbClr val="EFC83D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29F-47DF-8CF6-0B6761E1B5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95% of Established Value</c:v>
                </c:pt>
                <c:pt idx="1">
                  <c:v>97% of Established Value</c:v>
                </c:pt>
                <c:pt idx="2">
                  <c:v>Other*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0.78</c:v>
                </c:pt>
                <c:pt idx="1">
                  <c:v>0.18</c:v>
                </c:pt>
                <c:pt idx="2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9F-47DF-8CF6-0B6761E1B57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302556492780491"/>
          <c:y val="0.24864678944420651"/>
          <c:w val="0.26414907070151522"/>
          <c:h val="0.482527064870029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r>
              <a:rPr lang="en-US" sz="1800" b="1" baseline="0" dirty="0">
                <a:solidFill>
                  <a:schemeClr val="bg1"/>
                </a:solidFill>
                <a:latin typeface="+mn-lt"/>
              </a:rPr>
              <a:t>Companies Offering Home Sale Bonus/Incentive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770406777912662"/>
          <c:y val="0.2040282293024136"/>
          <c:w val="0.66543015478037537"/>
          <c:h val="0.731242056281426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Bonus Offered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E7654B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79-4462-B1AC-B607A47A0180}"/>
              </c:ext>
            </c:extLst>
          </c:dPt>
          <c:dPt>
            <c:idx val="1"/>
            <c:bubble3D val="0"/>
            <c:spPr>
              <a:solidFill>
                <a:srgbClr val="E7654B">
                  <a:alpha val="13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379-4462-B1AC-B607A47A0180}"/>
              </c:ext>
            </c:extLst>
          </c:dPt>
          <c:dLbls>
            <c:dLbl>
              <c:idx val="0"/>
              <c:layout>
                <c:manualLayout>
                  <c:x val="2.444444016720199E-2"/>
                  <c:y val="-0.112332112332112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379-4462-B1AC-B607A47A018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379-4462-B1AC-B607A47A01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r>
              <a:rPr lang="en-US" sz="1800" b="1" dirty="0"/>
              <a:t>Home Sale Bonus Calculations</a:t>
            </a:r>
          </a:p>
        </c:rich>
      </c:tx>
      <c:layout>
        <c:manualLayout>
          <c:xMode val="edge"/>
          <c:yMode val="edge"/>
          <c:x val="0.16300841545986705"/>
          <c:y val="2.213195945564441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7524728257204507"/>
          <c:y val="0.17486478592644381"/>
          <c:w val="0.45694463462712676"/>
          <c:h val="0.776444903271138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E2452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89D1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F24-4C6A-9E0E-6BDB49B64931}"/>
              </c:ext>
            </c:extLst>
          </c:dPt>
          <c:dPt>
            <c:idx val="1"/>
            <c:invertIfNegative val="0"/>
            <c:bubble3D val="0"/>
            <c:spPr>
              <a:solidFill>
                <a:srgbClr val="E7654B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F24-4C6A-9E0E-6BDB49B64931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CF24-4C6A-9E0E-6BDB49B64931}"/>
              </c:ext>
            </c:extLst>
          </c:dPt>
          <c:dLbls>
            <c:dLbl>
              <c:idx val="2"/>
              <c:layout>
                <c:manualLayout>
                  <c:x val="0"/>
                  <c:y val="-4.42639189112892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F24-4C6A-9E0E-6BDB49B6493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Flat Dollar Amount</c:v>
                </c:pt>
                <c:pt idx="1">
                  <c:v>Graduated Scale Bonus</c:v>
                </c:pt>
                <c:pt idx="2">
                  <c:v>Determined Percentage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0.38</c:v>
                </c:pt>
                <c:pt idx="2">
                  <c:v>0.55000000000000004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F24-4C6A-9E0E-6BDB49B6493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4378240"/>
        <c:axId val="94381952"/>
      </c:barChart>
      <c:catAx>
        <c:axId val="94378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4381952"/>
        <c:crosses val="autoZero"/>
        <c:auto val="1"/>
        <c:lblAlgn val="ctr"/>
        <c:lblOffset val="100"/>
        <c:noMultiLvlLbl val="0"/>
      </c:catAx>
      <c:valAx>
        <c:axId val="943819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94378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  <a:latin typeface="+mn-lt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000" b="1" dirty="0">
                <a:solidFill>
                  <a:schemeClr val="bg1"/>
                </a:solidFill>
              </a:rPr>
              <a:t>103%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102188851725176"/>
          <c:y val="0.18574771116790489"/>
          <c:w val="0.6829854736696509"/>
          <c:h val="0.7536763972564367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E7654B"/>
            </a:solidFill>
            <a:ln>
              <a:solidFill>
                <a:schemeClr val="bg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rgbClr val="E7654B"/>
              </a:solidFill>
              <a:ln w="19050">
                <a:solidFill>
                  <a:schemeClr val="bg1"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BC5-4271-92E9-A695D7B92E9F}"/>
              </c:ext>
            </c:extLst>
          </c:dPt>
          <c:dPt>
            <c:idx val="1"/>
            <c:bubble3D val="0"/>
            <c:spPr>
              <a:solidFill>
                <a:srgbClr val="F7DF7D"/>
              </a:solidFill>
              <a:ln w="19050">
                <a:solidFill>
                  <a:schemeClr val="bg1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BC5-4271-92E9-A695D7B92E9F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  <c:pt idx="0" formatCode="0%">
                  <c:v>1.03</c:v>
                </c:pt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0.2</c:v>
                </c:pt>
                <c:pt idx="1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BC5-4271-92E9-A695D7B92E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6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000" b="1" dirty="0">
                <a:solidFill>
                  <a:schemeClr val="bg1"/>
                </a:solidFill>
              </a:rPr>
              <a:t>105%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102188851725176"/>
          <c:y val="0.18574771116790489"/>
          <c:w val="0.6829854736696509"/>
          <c:h val="0.7536763972564367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rgbClr val="F89D1F"/>
              </a:solidFill>
              <a:ln w="19050">
                <a:solidFill>
                  <a:schemeClr val="bg1"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19-4B2F-A2EA-84E9472B6B6E}"/>
              </c:ext>
            </c:extLst>
          </c:dPt>
          <c:dPt>
            <c:idx val="1"/>
            <c:bubble3D val="0"/>
            <c:spPr>
              <a:solidFill>
                <a:srgbClr val="F7DF7D"/>
              </a:solidFill>
              <a:ln w="19050">
                <a:solidFill>
                  <a:schemeClr val="bg1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19-4B2F-A2EA-84E9472B6B6E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  <c:pt idx="0" formatCode="0%">
                  <c:v>1.03</c:v>
                </c:pt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919-4B2F-A2EA-84E9472B6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6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000" b="1" dirty="0">
                <a:solidFill>
                  <a:schemeClr val="bg1"/>
                </a:solidFill>
              </a:rPr>
              <a:t>107%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102188851725176"/>
          <c:y val="0.18574771116790489"/>
          <c:w val="0.6829854736696509"/>
          <c:h val="0.7536763972564367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rgbClr val="E24525"/>
              </a:solidFill>
              <a:ln w="19050">
                <a:solidFill>
                  <a:schemeClr val="bg1"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A17-491B-A630-3B6EF2871675}"/>
              </c:ext>
            </c:extLst>
          </c:dPt>
          <c:dPt>
            <c:idx val="1"/>
            <c:bubble3D val="0"/>
            <c:spPr>
              <a:solidFill>
                <a:srgbClr val="F7DF7D"/>
              </a:solidFill>
              <a:ln w="19050">
                <a:solidFill>
                  <a:schemeClr val="bg1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A17-491B-A630-3B6EF2871675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  <c:pt idx="0" formatCode="0%">
                  <c:v>1.03</c:v>
                </c:pt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0.02</c:v>
                </c:pt>
                <c:pt idx="1">
                  <c:v>0.98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A17-491B-A630-3B6EF2871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6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0.0614</cdr:x>
      <cdr:y>0.58023</cdr:y>
    </cdr:from>
    <cdr:to>
      <cdr:x>0.15789</cdr:x>
      <cdr:y>0.84764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33370" y="2078036"/>
          <a:ext cx="838189" cy="957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Accept</a:t>
          </a:r>
        </a:p>
        <a:p xmlns:a="http://schemas.openxmlformats.org/drawingml/2006/main">
          <a:pPr algn="ctr"/>
          <a:r>
            <a:rPr lang="en-US" sz="1200" b="1" dirty="0"/>
            <a:t>Offers</a:t>
          </a:r>
        </a:p>
        <a:p xmlns:a="http://schemas.openxmlformats.org/drawingml/2006/main">
          <a:pPr algn="ctr"/>
          <a:r>
            <a:rPr lang="en-US" sz="1200" b="1" dirty="0"/>
            <a:t>Below</a:t>
          </a:r>
        </a:p>
        <a:p xmlns:a="http://schemas.openxmlformats.org/drawingml/2006/main">
          <a:pPr algn="ctr"/>
          <a:r>
            <a:rPr lang="en-US" sz="1200" b="1" dirty="0"/>
            <a:t>Appraised</a:t>
          </a:r>
        </a:p>
        <a:p xmlns:a="http://schemas.openxmlformats.org/drawingml/2006/main">
          <a:pPr algn="ctr"/>
          <a:r>
            <a:rPr lang="en-US" sz="1200" b="1" dirty="0"/>
            <a:t>Value</a:t>
          </a:r>
        </a:p>
      </cdr:txBody>
    </cdr:sp>
  </cdr:relSizeAnchor>
  <cdr:relSizeAnchor xmlns:cdr="http://schemas.openxmlformats.org/drawingml/2006/chartDrawing">
    <cdr:from>
      <cdr:x>0.70175</cdr:x>
      <cdr:y>0.55432</cdr:y>
    </cdr:from>
    <cdr:to>
      <cdr:x>0.78947</cdr:x>
      <cdr:y>0.8663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096000" y="1895475"/>
          <a:ext cx="7620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0.59058</cdr:x>
      <cdr:y>0.0523</cdr:y>
    </cdr:from>
    <cdr:to>
      <cdr:x>0.94045</cdr:x>
      <cdr:y>0.22092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45485" y="198438"/>
          <a:ext cx="3581400" cy="639763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600" b="1" i="1" dirty="0"/>
            <a:t>59% of companies allow employees to accept offers below the appraised value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E3271-2128-49E0-AC68-81E293626B74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20EC4-C377-4299-8AF5-A564780C9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3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20EC4-C377-4299-8AF5-A564780C99D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2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C967-5CF9-4595-A434-56449FD7DB8F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10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5F88-2EC4-409C-BC96-383071E6ED9E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5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D1D3-B471-484A-8FCC-55DC0E08FF69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D67A-5B3B-4826-9A2E-3067575A461A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454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6FBB-EF6E-4C0E-99A3-94435D95B76C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2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A151-ACF6-4B6D-914F-0EC47046423D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F57C-E26A-434F-8AEA-0E3655942D0E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84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E5B0-75FE-4175-B88B-13BD4B173C95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9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5130-6E0A-4779-91F8-B2D0CFCC8BE8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DD11-6F20-455E-8470-27B8A48535F2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78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ECF2-3897-4F61-982D-8A7E6339E685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34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alpha val="98000"/>
              </a:schemeClr>
            </a:gs>
            <a:gs pos="49000">
              <a:srgbClr val="F7DF7D"/>
            </a:gs>
            <a:gs pos="99000">
              <a:srgbClr val="EFC83D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8ABF2-9F4F-4F04-AFD4-3001937C2C0B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C7CED-AE3E-42E3-AD3E-57180D7E9D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818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logovectors.net/internal-revenue-service-irs-logo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alpha val="98000"/>
              </a:schemeClr>
            </a:gs>
            <a:gs pos="19000">
              <a:srgbClr val="F7DF7D"/>
            </a:gs>
            <a:gs pos="85000">
              <a:srgbClr val="EFC83D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6781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prstClr val="black"/>
                </a:solidFill>
                <a:latin typeface="Georgia" panose="02040502050405020303" pitchFamily="18" charset="0"/>
              </a:rPr>
              <a:t>Home Sale Programs – </a:t>
            </a:r>
            <a:r>
              <a:rPr lang="en-US" dirty="0">
                <a:solidFill>
                  <a:prstClr val="black"/>
                </a:solidFill>
                <a:latin typeface="Georgia" panose="02040502050405020303" pitchFamily="18" charset="0"/>
              </a:rPr>
              <a:t/>
            </a:r>
            <a:br>
              <a:rPr lang="en-US" dirty="0">
                <a:solidFill>
                  <a:prstClr val="black"/>
                </a:solidFill>
                <a:latin typeface="Georgia" panose="02040502050405020303" pitchFamily="18" charset="0"/>
              </a:rPr>
            </a:br>
            <a:r>
              <a:rPr lang="en-US" sz="36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Make </a:t>
            </a:r>
            <a:r>
              <a:rPr lang="en-US" sz="3600" b="1" dirty="0">
                <a:solidFill>
                  <a:prstClr val="black"/>
                </a:solidFill>
                <a:latin typeface="Georgia" panose="02040502050405020303" pitchFamily="18" charset="0"/>
              </a:rPr>
              <a:t>it a Home Run! </a:t>
            </a:r>
            <a:r>
              <a:rPr lang="en-US" dirty="0" smtClean="0">
                <a:solidFill>
                  <a:prstClr val="black"/>
                </a:solidFill>
                <a:latin typeface="Georgia" panose="02040502050405020303" pitchFamily="18" charset="0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Georgia" panose="02040502050405020303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6400800"/>
            <a:ext cx="916305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142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438400"/>
            <a:ext cx="1780754" cy="1742820"/>
          </a:xfrm>
          <a:prstGeom prst="rect">
            <a:avLst/>
          </a:prstGeom>
        </p:spPr>
      </p:pic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524126"/>
              </p:ext>
            </p:extLst>
          </p:nvPr>
        </p:nvGraphicFramePr>
        <p:xfrm>
          <a:off x="7088" y="1143001"/>
          <a:ext cx="4982891" cy="3741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Home Sale Bonus/Incentive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723822758"/>
              </p:ext>
            </p:extLst>
          </p:nvPr>
        </p:nvGraphicFramePr>
        <p:xfrm>
          <a:off x="4510481" y="1417638"/>
          <a:ext cx="4374449" cy="331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79512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List Price Restrictions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4906" y="1143000"/>
            <a:ext cx="8229600" cy="85595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>
                <a:solidFill>
                  <a:schemeClr val="bg1"/>
                </a:solidFill>
              </a:rPr>
              <a:t>Seventy-five percent (75%) of companies with GBO programs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>
                <a:solidFill>
                  <a:schemeClr val="bg1"/>
                </a:solidFill>
              </a:rPr>
              <a:t>Include list price restrictions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-19050" y="2286000"/>
            <a:ext cx="9215609" cy="2306198"/>
            <a:chOff x="0" y="3459296"/>
            <a:chExt cx="9215609" cy="2306198"/>
          </a:xfrm>
        </p:grpSpPr>
        <p:graphicFrame>
          <p:nvGraphicFramePr>
            <p:cNvPr id="35" name="Chart 34"/>
            <p:cNvGraphicFramePr/>
            <p:nvPr>
              <p:extLst>
                <p:ext uri="{D42A27DB-BD31-4B8C-83A1-F6EECF244321}">
                  <p14:modId xmlns:p14="http://schemas.microsoft.com/office/powerpoint/2010/main" val="627319604"/>
                </p:ext>
              </p:extLst>
            </p:nvPr>
          </p:nvGraphicFramePr>
          <p:xfrm>
            <a:off x="0" y="3459296"/>
            <a:ext cx="2544896" cy="230619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36" name="Chart 35"/>
            <p:cNvGraphicFramePr/>
            <p:nvPr>
              <p:extLst>
                <p:ext uri="{D42A27DB-BD31-4B8C-83A1-F6EECF244321}">
                  <p14:modId xmlns:p14="http://schemas.microsoft.com/office/powerpoint/2010/main" val="3562860178"/>
                </p:ext>
              </p:extLst>
            </p:nvPr>
          </p:nvGraphicFramePr>
          <p:xfrm>
            <a:off x="2234588" y="3459296"/>
            <a:ext cx="2544896" cy="230619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37" name="Chart 36"/>
            <p:cNvGraphicFramePr/>
            <p:nvPr>
              <p:extLst>
                <p:ext uri="{D42A27DB-BD31-4B8C-83A1-F6EECF244321}">
                  <p14:modId xmlns:p14="http://schemas.microsoft.com/office/powerpoint/2010/main" val="3386478731"/>
                </p:ext>
              </p:extLst>
            </p:nvPr>
          </p:nvGraphicFramePr>
          <p:xfrm>
            <a:off x="4436125" y="3459296"/>
            <a:ext cx="2544896" cy="230619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38" name="Chart 37"/>
            <p:cNvGraphicFramePr/>
            <p:nvPr>
              <p:extLst>
                <p:ext uri="{D42A27DB-BD31-4B8C-83A1-F6EECF244321}">
                  <p14:modId xmlns:p14="http://schemas.microsoft.com/office/powerpoint/2010/main" val="2722922508"/>
                </p:ext>
              </p:extLst>
            </p:nvPr>
          </p:nvGraphicFramePr>
          <p:xfrm>
            <a:off x="6670713" y="3459296"/>
            <a:ext cx="2544896" cy="230619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39" name="TextBox 38"/>
            <p:cNvSpPr txBox="1"/>
            <p:nvPr/>
          </p:nvSpPr>
          <p:spPr>
            <a:xfrm>
              <a:off x="933680" y="4579643"/>
              <a:ext cx="7105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20%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120528" y="4579643"/>
              <a:ext cx="7160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60%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350525" y="4579643"/>
              <a:ext cx="7160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2%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589703" y="4579643"/>
              <a:ext cx="7160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18%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8877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Mandatory Marketing Periods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4906" y="1143000"/>
            <a:ext cx="8229600" cy="85595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>
                <a:solidFill>
                  <a:schemeClr val="bg1"/>
                </a:solidFill>
              </a:rPr>
              <a:t>Seventy-nine percent (79%) of companies have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>
                <a:solidFill>
                  <a:schemeClr val="bg1"/>
                </a:solidFill>
              </a:rPr>
              <a:t>required marketing periods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92449" y="2133600"/>
            <a:ext cx="8174514" cy="2246070"/>
            <a:chOff x="492449" y="2259927"/>
            <a:chExt cx="8174514" cy="2246070"/>
          </a:xfrm>
        </p:grpSpPr>
        <p:grpSp>
          <p:nvGrpSpPr>
            <p:cNvPr id="8" name="Group 7"/>
            <p:cNvGrpSpPr/>
            <p:nvPr/>
          </p:nvGrpSpPr>
          <p:grpSpPr>
            <a:xfrm>
              <a:off x="492449" y="2259927"/>
              <a:ext cx="8174514" cy="2246070"/>
              <a:chOff x="418641" y="2991256"/>
              <a:chExt cx="8174514" cy="224607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539826" y="3826525"/>
                <a:ext cx="7821976" cy="0"/>
              </a:xfrm>
              <a:prstGeom prst="line">
                <a:avLst/>
              </a:prstGeom>
              <a:ln w="603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Flowchart: Connector 9"/>
              <p:cNvSpPr/>
              <p:nvPr/>
            </p:nvSpPr>
            <p:spPr>
              <a:xfrm>
                <a:off x="418641" y="3694322"/>
                <a:ext cx="264405" cy="264405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Flowchart: Connector 10"/>
              <p:cNvSpPr/>
              <p:nvPr/>
            </p:nvSpPr>
            <p:spPr>
              <a:xfrm>
                <a:off x="4470094" y="3739767"/>
                <a:ext cx="203811" cy="173515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Flowchart: Connector 11"/>
              <p:cNvSpPr/>
              <p:nvPr/>
            </p:nvSpPr>
            <p:spPr>
              <a:xfrm>
                <a:off x="8328750" y="3694322"/>
                <a:ext cx="264405" cy="264405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Flowchart: Connector 12"/>
              <p:cNvSpPr/>
              <p:nvPr/>
            </p:nvSpPr>
            <p:spPr>
              <a:xfrm>
                <a:off x="5812316" y="3739766"/>
                <a:ext cx="203811" cy="173515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Flowchart: Connector 13"/>
              <p:cNvSpPr/>
              <p:nvPr/>
            </p:nvSpPr>
            <p:spPr>
              <a:xfrm>
                <a:off x="7154538" y="3739765"/>
                <a:ext cx="203811" cy="173515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Flowchart: Connector 14"/>
              <p:cNvSpPr/>
              <p:nvPr/>
            </p:nvSpPr>
            <p:spPr>
              <a:xfrm>
                <a:off x="3127872" y="3739765"/>
                <a:ext cx="203811" cy="173515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lowchart: Connector 15"/>
              <p:cNvSpPr/>
              <p:nvPr/>
            </p:nvSpPr>
            <p:spPr>
              <a:xfrm>
                <a:off x="1803553" y="3739765"/>
                <a:ext cx="203811" cy="173515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456692" y="4505898"/>
                <a:ext cx="897532" cy="721054"/>
              </a:xfrm>
              <a:prstGeom prst="rect">
                <a:avLst/>
              </a:prstGeom>
              <a:solidFill>
                <a:srgbClr val="E7654B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2%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781011" y="4516272"/>
                <a:ext cx="897532" cy="721054"/>
              </a:xfrm>
              <a:prstGeom prst="rect">
                <a:avLst/>
              </a:prstGeom>
              <a:solidFill>
                <a:srgbClr val="E7654B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28%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07107" y="4505898"/>
                <a:ext cx="897532" cy="721054"/>
              </a:xfrm>
              <a:prstGeom prst="rect">
                <a:avLst/>
              </a:prstGeom>
              <a:solidFill>
                <a:srgbClr val="E7654B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58%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465455" y="4498361"/>
                <a:ext cx="897532" cy="721054"/>
              </a:xfrm>
              <a:prstGeom prst="rect">
                <a:avLst/>
              </a:prstGeom>
              <a:solidFill>
                <a:srgbClr val="E7654B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10%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6807677" y="4516272"/>
                <a:ext cx="897532" cy="721054"/>
              </a:xfrm>
              <a:prstGeom prst="rect">
                <a:avLst/>
              </a:prstGeom>
              <a:solidFill>
                <a:srgbClr val="E7654B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2%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416900" y="3015959"/>
                <a:ext cx="9771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 </a:t>
                </a: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Days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701427" y="2991256"/>
                <a:ext cx="9771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60 </a:t>
                </a: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Days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027523" y="3014217"/>
                <a:ext cx="9771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90 </a:t>
                </a: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Days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382485" y="3014217"/>
                <a:ext cx="9771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120 </a:t>
                </a: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Days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767885" y="3014217"/>
                <a:ext cx="9771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180 </a:t>
                </a: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Days</a:t>
                </a: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969510" y="3178174"/>
              <a:ext cx="5352593" cy="601302"/>
              <a:chOff x="1905458" y="3905741"/>
              <a:chExt cx="5352593" cy="601302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flipH="1">
                <a:off x="1905458" y="3913280"/>
                <a:ext cx="1" cy="592619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3225866" y="3905742"/>
                <a:ext cx="1" cy="592619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4577904" y="3914424"/>
                <a:ext cx="1" cy="592619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5917977" y="3913279"/>
                <a:ext cx="1" cy="592619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7258050" y="3905741"/>
                <a:ext cx="1" cy="592619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24867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Use of Approved Brokers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4"/>
          <p:cNvSpPr txBox="1">
            <a:spLocks/>
          </p:cNvSpPr>
          <p:nvPr/>
        </p:nvSpPr>
        <p:spPr>
          <a:xfrm>
            <a:off x="447675" y="903514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i="1" dirty="0">
                <a:solidFill>
                  <a:schemeClr val="bg1"/>
                </a:solidFill>
              </a:rPr>
              <a:t>Most companies, </a:t>
            </a:r>
            <a:r>
              <a:rPr lang="en-US" sz="2000" b="1" i="1" dirty="0">
                <a:solidFill>
                  <a:schemeClr val="bg1"/>
                </a:solidFill>
              </a:rPr>
              <a:t>88%, </a:t>
            </a:r>
            <a:r>
              <a:rPr lang="en-US" sz="2000" i="1" dirty="0">
                <a:solidFill>
                  <a:schemeClr val="bg1"/>
                </a:solidFill>
              </a:rPr>
              <a:t>require the use of approved brokers. Of those, 73% reduce benefits when an approved brokers are not used.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364753791"/>
              </p:ext>
            </p:extLst>
          </p:nvPr>
        </p:nvGraphicFramePr>
        <p:xfrm>
          <a:off x="20822" y="1524000"/>
          <a:ext cx="9144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400800" y="4452135"/>
            <a:ext cx="2514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Totals may not equal 100 due to rounding</a:t>
            </a:r>
          </a:p>
        </p:txBody>
      </p:sp>
    </p:spTree>
    <p:extLst>
      <p:ext uri="{BB962C8B-B14F-4D97-AF65-F5344CB8AC3E}">
        <p14:creationId xmlns:p14="http://schemas.microsoft.com/office/powerpoint/2010/main" val="4111577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57200" y="8382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Buyer Value Option Program</a:t>
            </a:r>
          </a:p>
          <a:p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(BVO)</a:t>
            </a:r>
          </a:p>
        </p:txBody>
      </p:sp>
    </p:spTree>
    <p:extLst>
      <p:ext uri="{BB962C8B-B14F-4D97-AF65-F5344CB8AC3E}">
        <p14:creationId xmlns:p14="http://schemas.microsoft.com/office/powerpoint/2010/main" val="3091250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057425"/>
              </p:ext>
            </p:extLst>
          </p:nvPr>
        </p:nvGraphicFramePr>
        <p:xfrm>
          <a:off x="-233136" y="1151892"/>
          <a:ext cx="8919936" cy="3741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Ineligible Home Benefits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34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47675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Home Sale Program Costs Comparison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462326"/>
              </p:ext>
            </p:extLst>
          </p:nvPr>
        </p:nvGraphicFramePr>
        <p:xfrm>
          <a:off x="391989" y="738337"/>
          <a:ext cx="8340972" cy="397628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185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11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0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5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249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68049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Direct Reimbursement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Buyer Value Option</a:t>
                      </a:r>
                      <a:endParaRPr 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Amended Value Sale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Guaranteed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Buy Out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1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871">
                <a:tc>
                  <a:txBody>
                    <a:bodyPr/>
                    <a:lstStyle/>
                    <a:p>
                      <a:r>
                        <a:rPr lang="en-US" sz="1600" dirty="0"/>
                        <a:t>Established </a:t>
                      </a:r>
                      <a:r>
                        <a:rPr lang="en-US" sz="1600" baseline="0" dirty="0"/>
                        <a:t>Value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376363" algn="r"/>
                        </a:tabLst>
                      </a:pPr>
                      <a:r>
                        <a:rPr lang="en-US" sz="1600" dirty="0"/>
                        <a:t> 	$	367,000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254125" algn="r"/>
                        </a:tabLst>
                      </a:pPr>
                      <a:r>
                        <a:rPr lang="en-US" sz="1600" dirty="0"/>
                        <a:t>	$ 	367,000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254125" algn="r"/>
                        </a:tabLst>
                      </a:pPr>
                      <a:r>
                        <a:rPr lang="en-US" sz="1600" dirty="0"/>
                        <a:t>	$ 	367,000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376363" algn="r"/>
                        </a:tabLst>
                      </a:pPr>
                      <a:r>
                        <a:rPr lang="en-US" sz="1600" dirty="0"/>
                        <a:t>	$</a:t>
                      </a:r>
                      <a:r>
                        <a:rPr lang="en-US" sz="1600" baseline="0" dirty="0"/>
                        <a:t> 	367,000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871">
                <a:tc>
                  <a:txBody>
                    <a:bodyPr/>
                    <a:lstStyle/>
                    <a:p>
                      <a:r>
                        <a:rPr lang="en-US" sz="1600" dirty="0"/>
                        <a:t>Acquisition Costs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1F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</a:tabLst>
                        <a:defRPr/>
                      </a:pP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1F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254125" algn="r"/>
                        </a:tabLst>
                      </a:pPr>
                      <a:r>
                        <a:rPr lang="en-US" sz="1600" dirty="0"/>
                        <a:t>	$  	1,000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1F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254125" algn="r"/>
                        </a:tabLst>
                      </a:pPr>
                      <a:r>
                        <a:rPr lang="en-US" sz="1600" dirty="0"/>
                        <a:t>	$     	2,000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1F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376363" algn="r"/>
                        </a:tabLst>
                      </a:pPr>
                      <a:r>
                        <a:rPr lang="en-US" sz="1600" dirty="0"/>
                        <a:t>	$     	2,000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1F">
                        <a:alpha val="2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8152">
                <a:tc>
                  <a:txBody>
                    <a:bodyPr/>
                    <a:lstStyle/>
                    <a:p>
                      <a:r>
                        <a:rPr lang="en-US" sz="1600" dirty="0"/>
                        <a:t>Holding Costs</a:t>
                      </a:r>
                      <a:br>
                        <a:rPr lang="en-US" sz="1600" dirty="0"/>
                      </a:br>
                      <a:r>
                        <a:rPr lang="en-US" sz="1400" dirty="0"/>
                        <a:t>(Est.</a:t>
                      </a:r>
                      <a:r>
                        <a:rPr lang="en-US" sz="1400" baseline="0" dirty="0"/>
                        <a:t> 1.5%/mo.)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376363" algn="r"/>
                        </a:tabLst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254125" algn="r"/>
                        </a:tabLst>
                      </a:pPr>
                      <a:r>
                        <a:rPr lang="en-US" sz="1600" dirty="0"/>
                        <a:t>	$</a:t>
                      </a:r>
                      <a:r>
                        <a:rPr lang="en-US" sz="1600" baseline="0" dirty="0"/>
                        <a:t>     	3,000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254125" algn="r"/>
                        </a:tabLst>
                      </a:pPr>
                      <a:r>
                        <a:rPr lang="en-US" sz="1600" dirty="0"/>
                        <a:t>	$   	3,000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376363" algn="r"/>
                        </a:tabLst>
                      </a:pPr>
                      <a:r>
                        <a:rPr lang="en-US" sz="1600" dirty="0"/>
                        <a:t>	$</a:t>
                      </a:r>
                      <a:r>
                        <a:rPr lang="en-US" sz="1600" baseline="0" dirty="0"/>
                        <a:t>   	22,000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8152">
                <a:tc>
                  <a:txBody>
                    <a:bodyPr/>
                    <a:lstStyle/>
                    <a:p>
                      <a:r>
                        <a:rPr lang="en-US" sz="1600" dirty="0"/>
                        <a:t>Avg. Resale Loss </a:t>
                      </a:r>
                      <a:r>
                        <a:rPr lang="en-US" sz="1400" dirty="0"/>
                        <a:t>(Est.  5%)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1F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376363" algn="r"/>
                        </a:tabLst>
                      </a:pP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1F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254125" algn="r"/>
                        </a:tabLst>
                      </a:pP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1F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254125" algn="r"/>
                        </a:tabLst>
                      </a:pP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1F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376363" algn="r"/>
                        </a:tabLst>
                      </a:pPr>
                      <a:r>
                        <a:rPr lang="en-US" sz="1600" dirty="0"/>
                        <a:t>	$  	18,000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1F">
                        <a:alpha val="2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8152">
                <a:tc>
                  <a:txBody>
                    <a:bodyPr/>
                    <a:lstStyle/>
                    <a:p>
                      <a:r>
                        <a:rPr lang="en-US" sz="1600" dirty="0"/>
                        <a:t>Selling Costs</a:t>
                      </a:r>
                      <a:br>
                        <a:rPr lang="en-US" sz="1600" dirty="0"/>
                      </a:br>
                      <a:r>
                        <a:rPr lang="en-US" sz="1400" dirty="0"/>
                        <a:t>(Est.</a:t>
                      </a:r>
                      <a:r>
                        <a:rPr lang="en-US" sz="1400" baseline="0" dirty="0"/>
                        <a:t> 8%)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376363" algn="r"/>
                        </a:tabLst>
                      </a:pPr>
                      <a:r>
                        <a:rPr lang="en-US" sz="1600" dirty="0"/>
                        <a:t>	$</a:t>
                      </a:r>
                      <a:r>
                        <a:rPr lang="en-US" sz="1600" baseline="0" dirty="0"/>
                        <a:t>   	30,000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254125" algn="r"/>
                        </a:tabLst>
                      </a:pPr>
                      <a:r>
                        <a:rPr lang="en-US" sz="1600" dirty="0"/>
                        <a:t>	$</a:t>
                      </a:r>
                      <a:r>
                        <a:rPr lang="en-US" sz="1600" baseline="0" dirty="0"/>
                        <a:t>   	30,000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254125" algn="r"/>
                        </a:tabLst>
                      </a:pPr>
                      <a:r>
                        <a:rPr lang="en-US" sz="1600" dirty="0"/>
                        <a:t>	$   	30,000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376363" algn="r"/>
                        </a:tabLst>
                      </a:pPr>
                      <a:r>
                        <a:rPr lang="en-US" sz="1600" dirty="0"/>
                        <a:t>	$   	30,000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8049">
                <a:tc>
                  <a:txBody>
                    <a:bodyPr/>
                    <a:lstStyle/>
                    <a:p>
                      <a:r>
                        <a:rPr lang="en-US" sz="1600" dirty="0"/>
                        <a:t>Gross-Up </a:t>
                      </a:r>
                      <a:br>
                        <a:rPr lang="en-US" sz="1600" dirty="0"/>
                      </a:br>
                      <a:r>
                        <a:rPr lang="en-US" sz="1400" dirty="0"/>
                        <a:t>(Est. 62%)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1F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376363" algn="r"/>
                        </a:tabLst>
                      </a:pPr>
                      <a:r>
                        <a:rPr lang="en-US" sz="1600" dirty="0"/>
                        <a:t>	$   	18,600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1F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254125" algn="r"/>
                        </a:tabLst>
                      </a:pPr>
                      <a:r>
                        <a:rPr lang="en-US" sz="1600" dirty="0"/>
                        <a:t>	$           	0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1F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  <a:tab pos="1254125" algn="r"/>
                        </a:tabLst>
                        <a:defRPr/>
                      </a:pPr>
                      <a:r>
                        <a:rPr lang="en-US" sz="1600" dirty="0"/>
                        <a:t>	$            	0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1F">
                        <a:alpha val="2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  <a:tab pos="1376363" algn="r"/>
                        </a:tabLst>
                        <a:defRPr/>
                      </a:pPr>
                      <a:r>
                        <a:rPr lang="en-US" sz="1600" dirty="0"/>
                        <a:t>	$            	0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D1F">
                        <a:alpha val="2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156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Total Est. Costs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376363" algn="r"/>
                        </a:tabLst>
                      </a:pPr>
                      <a:r>
                        <a:rPr lang="en-US" sz="1600" dirty="0"/>
                        <a:t>	$   	48,600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254125" algn="r"/>
                        </a:tabLst>
                      </a:pPr>
                      <a:r>
                        <a:rPr lang="en-US" sz="1600" dirty="0"/>
                        <a:t>	$	34,000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254125" algn="r"/>
                        </a:tabLst>
                      </a:pPr>
                      <a:r>
                        <a:rPr lang="en-US" sz="1600" dirty="0"/>
                        <a:t>	$   	35,000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5425" algn="l"/>
                          <a:tab pos="1376363" algn="r"/>
                        </a:tabLst>
                      </a:pPr>
                      <a:r>
                        <a:rPr lang="en-US" sz="1600" dirty="0"/>
                        <a:t>	$   	72,000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89D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435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57200" y="8382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Questions and Thank You!</a:t>
            </a:r>
          </a:p>
        </p:txBody>
      </p:sp>
    </p:spTree>
    <p:extLst>
      <p:ext uri="{BB962C8B-B14F-4D97-AF65-F5344CB8AC3E}">
        <p14:creationId xmlns:p14="http://schemas.microsoft.com/office/powerpoint/2010/main" val="5757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Home Sale Programs  </a:t>
            </a:r>
            <a:br>
              <a:rPr lang="en-US" sz="2800" b="1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Make it a Home Run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!</a:t>
            </a:r>
            <a:b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Panelists</a:t>
            </a:r>
            <a:endParaRPr lang="en-US" sz="2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Mitch Ulrich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, CRP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Georgia" panose="02040502050405020303" pitchFamily="18" charset="0"/>
              </a:rPr>
              <a:t>SVP – Global Mobility Strategies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Georgia" panose="02040502050405020303" pitchFamily="18" charset="0"/>
              </a:rPr>
              <a:t>NEI Global Relocation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Katrina Evans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, CCP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Georgia" panose="02040502050405020303" pitchFamily="18" charset="0"/>
              </a:rPr>
              <a:t>Director of Global Compensation &amp; Mobility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Georgia" panose="02040502050405020303" pitchFamily="18" charset="0"/>
              </a:rPr>
              <a:t>Oshkosh Corporation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Rebecca Glatzhofer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, GMS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Georgia" panose="02040502050405020303" pitchFamily="18" charset="0"/>
              </a:rPr>
              <a:t>Business Development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Georgia" panose="02040502050405020303" pitchFamily="18" charset="0"/>
              </a:rPr>
              <a:t>Crown World Mobility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67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2016 Home Sale Transactions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917571994"/>
              </p:ext>
            </p:extLst>
          </p:nvPr>
        </p:nvGraphicFramePr>
        <p:xfrm>
          <a:off x="1476375" y="1197699"/>
          <a:ext cx="6172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867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2016 Types of Home Sale Transactions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71825868"/>
              </p:ext>
            </p:extLst>
          </p:nvPr>
        </p:nvGraphicFramePr>
        <p:xfrm>
          <a:off x="990600" y="1143000"/>
          <a:ext cx="7162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3276600" y="2715795"/>
            <a:ext cx="2791529" cy="48203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cs typeface="Arial" panose="020B0604020202020204" pitchFamily="34" charset="0"/>
              </a:rPr>
              <a:t>Guaranteed Buyout Option</a:t>
            </a:r>
          </a:p>
          <a:p>
            <a:pPr algn="ctr"/>
            <a:r>
              <a:rPr lang="en-US" sz="1400" b="1" dirty="0">
                <a:cs typeface="Arial" panose="020B0604020202020204" pitchFamily="34" charset="0"/>
              </a:rPr>
              <a:t>(GBO)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2819400" y="1606415"/>
            <a:ext cx="2791529" cy="48203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cs typeface="Arial" panose="020B0604020202020204" pitchFamily="34" charset="0"/>
              </a:rPr>
              <a:t>Buyer Value Option</a:t>
            </a:r>
          </a:p>
          <a:p>
            <a:pPr algn="ctr"/>
            <a:r>
              <a:rPr lang="en-US" sz="1400" b="1" dirty="0">
                <a:cs typeface="Arial" panose="020B0604020202020204" pitchFamily="34" charset="0"/>
              </a:rPr>
              <a:t>(BVO)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42754" y="1417638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6C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1400" dirty="0">
                <a:solidFill>
                  <a:srgbClr val="006C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400" b="1" dirty="0">
                <a:solidFill>
                  <a:srgbClr val="006C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64%</a:t>
            </a:r>
            <a:r>
              <a:rPr lang="en-US" sz="1400" dirty="0">
                <a:solidFill>
                  <a:srgbClr val="006C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 2014</a:t>
            </a:r>
          </a:p>
          <a:p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4452135"/>
            <a:ext cx="2514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Totals may not equal 100 due to rounding</a:t>
            </a:r>
          </a:p>
        </p:txBody>
      </p:sp>
    </p:spTree>
    <p:extLst>
      <p:ext uri="{BB962C8B-B14F-4D97-AF65-F5344CB8AC3E}">
        <p14:creationId xmlns:p14="http://schemas.microsoft.com/office/powerpoint/2010/main" val="3923695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Eligibility for Home Sale Programs by Position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802399"/>
            <a:ext cx="7162800" cy="3848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321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57200" y="8382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Guaranteed Buyout Program</a:t>
            </a:r>
          </a:p>
          <a:p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(GBO)</a:t>
            </a:r>
          </a:p>
        </p:txBody>
      </p:sp>
    </p:spTree>
    <p:extLst>
      <p:ext uri="{BB962C8B-B14F-4D97-AF65-F5344CB8AC3E}">
        <p14:creationId xmlns:p14="http://schemas.microsoft.com/office/powerpoint/2010/main" val="233942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IRS Revenue Ruling 2005-74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755" y="1524000"/>
            <a:ext cx="8229600" cy="4525963"/>
          </a:xfrm>
        </p:spPr>
        <p:txBody>
          <a:bodyPr/>
          <a:lstStyle/>
          <a:p>
            <a:pPr>
              <a:spcAft>
                <a:spcPts val="1200"/>
              </a:spcAft>
              <a:buClr>
                <a:srgbClr val="004B8D"/>
              </a:buClr>
              <a:buSzPct val="85000"/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Applies to Guaranteed Buy Out (GBO) Programs</a:t>
            </a:r>
          </a:p>
          <a:p>
            <a:pPr>
              <a:spcAft>
                <a:spcPts val="1200"/>
              </a:spcAft>
              <a:buClr>
                <a:srgbClr val="004B8D"/>
              </a:buClr>
              <a:buSzPct val="85000"/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 Key Elements (see handout) </a:t>
            </a:r>
          </a:p>
          <a:p>
            <a:pPr>
              <a:spcAft>
                <a:spcPts val="1200"/>
              </a:spcAft>
              <a:buClr>
                <a:srgbClr val="004B8D"/>
              </a:buClr>
              <a:buSzPct val="85000"/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Two separate sales</a:t>
            </a:r>
          </a:p>
          <a:p>
            <a:pPr marL="800100" lvl="1" indent="-342900">
              <a:spcAft>
                <a:spcPts val="1200"/>
              </a:spcAft>
              <a:buClr>
                <a:srgbClr val="004B8D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Sale: Employee to Relocation Management Company</a:t>
            </a:r>
          </a:p>
          <a:p>
            <a:pPr marL="800100" lvl="1" indent="-342900">
              <a:spcAft>
                <a:spcPts val="1200"/>
              </a:spcAft>
              <a:buClr>
                <a:srgbClr val="004B8D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Sale: Relocation Management Company to Outside Buyer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 descr="http://www.freelogovectors.net/wp-content/uploads/2013/04/irs-log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17839"/>
            <a:ext cx="2032000" cy="745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260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Cost Control Strategies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50335"/>
              </p:ext>
            </p:extLst>
          </p:nvPr>
        </p:nvGraphicFramePr>
        <p:xfrm>
          <a:off x="304800" y="1143001"/>
          <a:ext cx="8686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90800" y="339994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Home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Sale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Bonus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10250" y="3384384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Required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Marketing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Period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76700" y="3198518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List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Price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Restrictions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423055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Mandatory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Approved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Broker</a:t>
            </a:r>
          </a:p>
        </p:txBody>
      </p:sp>
    </p:spTree>
    <p:extLst>
      <p:ext uri="{BB962C8B-B14F-4D97-AF65-F5344CB8AC3E}">
        <p14:creationId xmlns:p14="http://schemas.microsoft.com/office/powerpoint/2010/main" val="2549646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Accepting Offers &lt; Appraised Value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649835"/>
              </p:ext>
            </p:extLst>
          </p:nvPr>
        </p:nvGraphicFramePr>
        <p:xfrm>
          <a:off x="-1397285" y="1219200"/>
          <a:ext cx="1023648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943600" y="4191000"/>
            <a:ext cx="2914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</a:rPr>
              <a:t>*Other includes: 90% of Established Value; With Approval Only</a:t>
            </a:r>
          </a:p>
        </p:txBody>
      </p:sp>
    </p:spTree>
    <p:extLst>
      <p:ext uri="{BB962C8B-B14F-4D97-AF65-F5344CB8AC3E}">
        <p14:creationId xmlns:p14="http://schemas.microsoft.com/office/powerpoint/2010/main" val="4077990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563</TotalTime>
  <Words>389</Words>
  <Application>Microsoft Office PowerPoint</Application>
  <PresentationFormat>On-screen Show (4:3)</PresentationFormat>
  <Paragraphs>136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Home Sale Programs –  Make it a Home Run!   </vt:lpstr>
      <vt:lpstr>Home Sale Programs   Make it a Home Run! Panelists</vt:lpstr>
      <vt:lpstr>2016 Home Sale Transactions</vt:lpstr>
      <vt:lpstr>2016 Types of Home Sale Transactions</vt:lpstr>
      <vt:lpstr>Eligibility for Home Sale Programs by Position</vt:lpstr>
      <vt:lpstr>PowerPoint Presentation</vt:lpstr>
      <vt:lpstr>IRS Revenue Ruling 2005-74</vt:lpstr>
      <vt:lpstr>Cost Control Strategies</vt:lpstr>
      <vt:lpstr>Accepting Offers &lt; Appraised Value</vt:lpstr>
      <vt:lpstr>Home Sale Bonus/Incentive</vt:lpstr>
      <vt:lpstr>List Price Restrictions</vt:lpstr>
      <vt:lpstr>Mandatory Marketing Periods</vt:lpstr>
      <vt:lpstr>Use of Approved Brokers</vt:lpstr>
      <vt:lpstr>PowerPoint Presentation</vt:lpstr>
      <vt:lpstr>Ineligible Home Benefits</vt:lpstr>
      <vt:lpstr>Home Sale Program Costs Comparison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Pam Jacknick</cp:lastModifiedBy>
  <cp:revision>102</cp:revision>
  <dcterms:created xsi:type="dcterms:W3CDTF">2015-10-29T14:32:05Z</dcterms:created>
  <dcterms:modified xsi:type="dcterms:W3CDTF">2017-04-03T05:48:59Z</dcterms:modified>
</cp:coreProperties>
</file>