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2" r:id="rId3"/>
    <p:sldId id="259" r:id="rId4"/>
    <p:sldId id="264" r:id="rId5"/>
    <p:sldId id="265" r:id="rId6"/>
    <p:sldId id="271" r:id="rId7"/>
    <p:sldId id="267" r:id="rId8"/>
    <p:sldId id="272" r:id="rId9"/>
    <p:sldId id="273" r:id="rId10"/>
    <p:sldId id="274" r:id="rId11"/>
    <p:sldId id="269" r:id="rId12"/>
    <p:sldId id="281" r:id="rId13"/>
    <p:sldId id="276" r:id="rId14"/>
    <p:sldId id="277" r:id="rId15"/>
    <p:sldId id="278" r:id="rId16"/>
    <p:sldId id="275" r:id="rId17"/>
    <p:sldId id="279" r:id="rId18"/>
    <p:sldId id="280" r:id="rId19"/>
    <p:sldId id="270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F7D"/>
    <a:srgbClr val="EFC83D"/>
    <a:srgbClr val="F89D1F"/>
    <a:srgbClr val="E24525"/>
    <a:srgbClr val="E76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01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5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2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4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9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8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4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98000"/>
              </a:schemeClr>
            </a:gs>
            <a:gs pos="49000">
              <a:srgbClr val="F7DF7D"/>
            </a:gs>
            <a:gs pos="99000">
              <a:srgbClr val="EFC83D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E2D35-1A6C-4788-8B1E-A62105B89710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7CED-AE3E-42E3-AD3E-57180D7E9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189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.gov/coc" TargetMode="External"/><Relationship Id="rId2" Type="http://schemas.openxmlformats.org/officeDocument/2006/relationships/hyperlink" Target="http://www.ssa.gov/internationa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stein@gtn.com" TargetMode="External"/><Relationship Id="rId2" Type="http://schemas.openxmlformats.org/officeDocument/2006/relationships/hyperlink" Target="mailto:Gabriele.Templet@Fiserv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98000"/>
              </a:schemeClr>
            </a:gs>
            <a:gs pos="19000">
              <a:srgbClr val="F7DF7D"/>
            </a:gs>
            <a:gs pos="85000">
              <a:srgbClr val="EFC83D"/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6781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310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3100" smtClean="0">
                <a:solidFill>
                  <a:schemeClr val="bg1"/>
                </a:solidFill>
                <a:latin typeface="Georgia" panose="02040502050405020303" pitchFamily="18" charset="0"/>
              </a:rPr>
              <a:t>“</a:t>
            </a:r>
            <a:r>
              <a:rPr lang="en-US" b="1" i="1" smtClean="0">
                <a:solidFill>
                  <a:schemeClr val="bg1"/>
                </a:solidFill>
                <a:latin typeface="Georgia" panose="02040502050405020303" pitchFamily="18" charset="0"/>
              </a:rPr>
              <a:t>Don’t Strike Out”</a:t>
            </a:r>
            <a:r>
              <a:rPr lang="en-US" sz="31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3100" b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Tax, Compensation and Immigration 101</a:t>
            </a:r>
            <a: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endParaRPr 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6400800"/>
            <a:ext cx="91630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14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Managing Immigration: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Have a centralized process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Get your name out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one law firm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a good law firm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a system of renewing work authorization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a system of starting Green Cards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Keep track of Employment Authorization Document (EAD)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Keep key dates in email subject lines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748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Taxation – Where to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Duration of assignment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Connection between immigration and taxation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F, J, M &amp; Q Visa Holders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</a:rPr>
              <a:t>Students / trainees / cultural exchanges</a:t>
            </a: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</a:rPr>
              <a:t>Individual treated as nonresident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/>
                </a:solidFill>
              </a:rPr>
              <a:t>Days of presence don’t count toward substantial presence test (with time limits) for these visa categories</a:t>
            </a: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</a:rPr>
              <a:t>Compensation exempt from federal tax: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/>
                </a:solidFill>
              </a:rPr>
              <a:t>Paid by foreign employer and 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/>
                </a:solidFill>
              </a:rPr>
              <a:t>Not borne by U.S. office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/>
                </a:solidFill>
              </a:rPr>
              <a:t>Applies to F, J &amp; Q visa holders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/>
                </a:solidFill>
              </a:rPr>
              <a:t>Exemption applies to social security tax</a:t>
            </a:r>
          </a:p>
          <a:p>
            <a:pPr>
              <a:defRPr/>
            </a:pPr>
            <a:r>
              <a:rPr lang="en-US" altLang="en-US" dirty="0">
                <a:solidFill>
                  <a:schemeClr val="bg1"/>
                </a:solidFill>
              </a:rPr>
              <a:t>Filing requirements exist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/>
                </a:solidFill>
              </a:rPr>
              <a:t>Form 1040NR &amp; Form 8843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18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Types of Reimbursement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Reimbursement Policies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Tax Equalization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Tax Protection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Laissez Faire (a.k.a. do nothing)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Hybrid approach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401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What is Compensation?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Companies typically create policies to address:</a:t>
            </a:r>
          </a:p>
          <a:p>
            <a:pPr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Differences in home &amp; host country costs (e.g., housing and COLA)</a:t>
            </a:r>
          </a:p>
          <a:p>
            <a:pPr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Tax reimbursement methodologies</a:t>
            </a:r>
          </a:p>
          <a:p>
            <a:pPr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Relocation considerations</a:t>
            </a:r>
          </a:p>
          <a:p>
            <a:pPr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Performance or location incentives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931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Compensation – </a:t>
            </a:r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Example </a:t>
            </a:r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Packag</a:t>
            </a:r>
            <a:r>
              <a:rPr lang="en-US" sz="3600" b="1" dirty="0" smtClean="0">
                <a:solidFill>
                  <a:schemeClr val="bg1"/>
                </a:solidFill>
              </a:rPr>
              <a:t>e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014033"/>
              </p:ext>
            </p:extLst>
          </p:nvPr>
        </p:nvGraphicFramePr>
        <p:xfrm>
          <a:off x="1219200" y="1752600"/>
          <a:ext cx="6705600" cy="3719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306555358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374520949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99802675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1937539350"/>
                    </a:ext>
                  </a:extLst>
                </a:gridCol>
              </a:tblGrid>
              <a:tr h="21234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Home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Assignment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3838988627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Salary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       80,000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</a:t>
                      </a:r>
                      <a:r>
                        <a:rPr lang="en-US" sz="1200" baseline="0" dirty="0" smtClean="0"/>
                        <a:t>       </a:t>
                      </a:r>
                      <a:r>
                        <a:rPr lang="en-US" sz="1200" dirty="0" smtClean="0"/>
                        <a:t>80,000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292715372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Bonus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15,000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15,000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1020811000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G&amp;S differential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24,000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247277277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Automobile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12,000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1006362782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Home leave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20,000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3392127990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Education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18,000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1344792968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Home tax reimbursement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1869216441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Host tax reimbursement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75,000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112818341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Hypothetical tax withholding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-13,000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2098962538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Housing</a:t>
                      </a:r>
                      <a:r>
                        <a:rPr lang="en-US" sz="1200" baseline="0" dirty="0" smtClean="0"/>
                        <a:t> norm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-16,000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70663235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Host housing cost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60,000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1095722555"/>
                  </a:ext>
                </a:extLst>
              </a:tr>
              <a:tr h="28710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       95,000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endParaRPr lang="en-US" sz="1200" dirty="0"/>
                    </a:p>
                  </a:txBody>
                  <a:tcPr marL="91471" marR="91471" marT="45699" marB="4569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     277,000</a:t>
                      </a:r>
                      <a:endParaRPr lang="en-US" sz="1200" dirty="0"/>
                    </a:p>
                  </a:txBody>
                  <a:tcPr marL="91471" marR="91471" marT="45699" marB="45699"/>
                </a:tc>
                <a:extLst>
                  <a:ext uri="{0D108BD9-81ED-4DB2-BD59-A6C34878D82A}">
                    <a16:rowId xmlns="" xmlns:a16="http://schemas.microsoft.com/office/drawing/2014/main" val="136974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086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Payroll Considerations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Payroll Considerations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Home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Host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Split payroll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Hypothetical withholding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Social tax</a:t>
            </a:r>
          </a:p>
          <a:p>
            <a:pPr lvl="1"/>
            <a:r>
              <a:rPr lang="en-US" sz="2400" dirty="0">
                <a:solidFill>
                  <a:schemeClr val="bg1"/>
                </a:solidFill>
              </a:rPr>
              <a:t>Income tax treaties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84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Social Security Taxation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General rule: tax applies for U.S. services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Use of Totalization agreements</a:t>
            </a:r>
          </a:p>
          <a:p>
            <a:pPr lvl="1"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Eliminates dual taxation</a:t>
            </a:r>
          </a:p>
          <a:p>
            <a:pPr lvl="1"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Eliminates dual coverage</a:t>
            </a:r>
          </a:p>
          <a:p>
            <a:pPr lvl="1"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Certificate of coverage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bg1"/>
                </a:solidFill>
              </a:rPr>
              <a:t>See:  </a:t>
            </a:r>
            <a:r>
              <a:rPr lang="en-US" altLang="en-US" sz="2400" dirty="0">
                <a:solidFill>
                  <a:schemeClr val="bg1"/>
                </a:solidFill>
                <a:hlinkClick r:id="rId2"/>
              </a:rPr>
              <a:t>http://www.ssa.gov/international/</a:t>
            </a:r>
            <a:r>
              <a:rPr lang="en-US" altLang="en-US" sz="2400" dirty="0">
                <a:solidFill>
                  <a:schemeClr val="bg1"/>
                </a:solidFill>
              </a:rPr>
              <a:t> and </a:t>
            </a:r>
            <a:r>
              <a:rPr lang="en-US" altLang="en-US" sz="2400" dirty="0">
                <a:solidFill>
                  <a:schemeClr val="bg1"/>
                </a:solidFill>
                <a:hlinkClick r:id="rId3"/>
              </a:rPr>
              <a:t>http://www.ssa.gov/coc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15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Social Security Agreements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2200" dirty="0">
                <a:solidFill>
                  <a:schemeClr val="bg1"/>
                </a:solidFill>
              </a:rPr>
              <a:t>The United States has bilateral Social Security agreements with the following 26 countries:</a:t>
            </a:r>
          </a:p>
          <a:p>
            <a:pPr marL="0" indent="0">
              <a:buNone/>
              <a:tabLst>
                <a:tab pos="1939925" algn="l"/>
                <a:tab pos="4119563" algn="l"/>
                <a:tab pos="6400800" algn="l"/>
              </a:tabLst>
              <a:defRPr/>
            </a:pPr>
            <a:r>
              <a:rPr lang="en-US" altLang="en-US" sz="2200" dirty="0">
                <a:solidFill>
                  <a:schemeClr val="bg1"/>
                </a:solidFill>
              </a:rPr>
              <a:t>Australia	Austria	Belgium	Canada</a:t>
            </a:r>
          </a:p>
          <a:p>
            <a:pPr marL="0" indent="0">
              <a:buNone/>
              <a:tabLst>
                <a:tab pos="1939925" algn="l"/>
                <a:tab pos="4119563" algn="l"/>
                <a:tab pos="6400800" algn="l"/>
              </a:tabLst>
              <a:defRPr/>
            </a:pPr>
            <a:r>
              <a:rPr lang="en-US" altLang="en-US" sz="2200" dirty="0">
                <a:solidFill>
                  <a:schemeClr val="bg1"/>
                </a:solidFill>
              </a:rPr>
              <a:t>Chile	Czech Republic	Denmark	Finland</a:t>
            </a:r>
          </a:p>
          <a:p>
            <a:pPr marL="0" indent="0">
              <a:buNone/>
              <a:tabLst>
                <a:tab pos="1939925" algn="l"/>
                <a:tab pos="4119563" algn="l"/>
                <a:tab pos="6400800" algn="l"/>
              </a:tabLst>
              <a:defRPr/>
            </a:pPr>
            <a:r>
              <a:rPr lang="en-US" altLang="en-US" sz="2200" dirty="0">
                <a:solidFill>
                  <a:schemeClr val="bg1"/>
                </a:solidFill>
              </a:rPr>
              <a:t>France	Germany	Greece	Hungary Ireland	Italy	Japan	Korea (South) Luxembourg	Netherlands	Norway	Poland Portugal	Slovak Republic	Spain	Sweden	Switzerland	UK</a:t>
            </a:r>
          </a:p>
          <a:p>
            <a:pPr>
              <a:defRPr/>
            </a:pPr>
            <a:r>
              <a:rPr lang="en-US" altLang="en-US" sz="2200" dirty="0">
                <a:solidFill>
                  <a:schemeClr val="bg1"/>
                </a:solidFill>
              </a:rPr>
              <a:t>Agreements pending: </a:t>
            </a:r>
          </a:p>
          <a:p>
            <a:pPr marL="0" indent="0">
              <a:buNone/>
              <a:defRPr/>
            </a:pPr>
            <a:r>
              <a:rPr lang="en-US" altLang="en-US" sz="2200" dirty="0">
                <a:solidFill>
                  <a:schemeClr val="bg1"/>
                </a:solidFill>
              </a:rPr>
              <a:t>Mexico (signed June 29, 2004, but not in force); Brazil – signed June 30,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07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Sample Checklist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4" y="1600200"/>
            <a:ext cx="8146732" cy="4525963"/>
          </a:xfrm>
        </p:spPr>
      </p:pic>
    </p:spTree>
    <p:extLst>
      <p:ext uri="{BB962C8B-B14F-4D97-AF65-F5344CB8AC3E}">
        <p14:creationId xmlns:p14="http://schemas.microsoft.com/office/powerpoint/2010/main" val="234013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“Don’t Strike Out”</a:t>
            </a:r>
            <a:b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Tax, Compensation and Immigration 101</a:t>
            </a:r>
            <a:br>
              <a:rPr lang="en-US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Panelists</a:t>
            </a:r>
            <a:endParaRPr lang="en-US" sz="24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Gabriele Bachhuber, GMS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Fiserv, Inc.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Senior Consultant, HR Operations, Global Mobility Human Resources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Phone:  	262.879.5904      Email:  </a:t>
            </a:r>
            <a:r>
              <a:rPr lang="en-US" sz="1800" dirty="0" smtClean="0">
                <a:solidFill>
                  <a:schemeClr val="bg1"/>
                </a:solidFill>
                <a:latin typeface="Georgia" panose="02040502050405020303" pitchFamily="18" charset="0"/>
                <a:hlinkClick r:id="rId2"/>
              </a:rPr>
              <a:t>Gabriele.Templet@Fiserv.com</a:t>
            </a:r>
            <a:endParaRPr lang="en-US" sz="18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Jennifer Stein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GTN Great Lakes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Managing Director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Phone:	312.698.9864       Email:  </a:t>
            </a:r>
            <a:r>
              <a:rPr lang="en-US" sz="1800" dirty="0" smtClean="0">
                <a:solidFill>
                  <a:schemeClr val="bg1"/>
                </a:solidFill>
                <a:latin typeface="Georgia" panose="02040502050405020303" pitchFamily="18" charset="0"/>
                <a:hlinkClick r:id="rId3"/>
              </a:rPr>
              <a:t>jstein@gtn.com</a:t>
            </a:r>
            <a:endParaRPr lang="en-US" sz="18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5105400"/>
            <a:ext cx="916305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50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457200" y="8382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bg1"/>
                </a:solidFill>
                <a:latin typeface="Georgia" panose="02040502050405020303" pitchFamily="18" charset="0"/>
              </a:rPr>
              <a:t>Questions and Thank You!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Agenda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71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Case Study of a long term assignment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 India to the U.S.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Immigration considerations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Tax &amp; compensation considerations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5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Case Study Overview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Chennai, India to Chicago, IL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Company </a:t>
            </a:r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has operations in India and the U.S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en-US" sz="2800" dirty="0">
                <a:solidFill>
                  <a:schemeClr val="bg1"/>
                </a:solidFill>
                <a:latin typeface="Georgia" panose="02040502050405020303" pitchFamily="18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ssignment for a Senior Software Developer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Estimated three year assignment; tax equalization to India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Married with two children, all relocating to US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Immigration </a:t>
            </a:r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– </a:t>
            </a:r>
            <a:b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Where </a:t>
            </a:r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to Start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Understand the specifics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What 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is the U.S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. role (job)? How long?</a:t>
            </a: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	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What experience does the employee 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have?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What is our timeline? Budget?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What are the family needs?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7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Immigration – </a:t>
            </a:r>
            <a:br>
              <a:rPr lang="en-US" sz="4000" b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What </a:t>
            </a:r>
            <a:r>
              <a:rPr lang="en-US" sz="4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are the options?</a:t>
            </a:r>
            <a:endParaRPr lang="en-US" sz="4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B-1 – Meetings &amp; receiving training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H-1B – Specialty occupation/lottery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L-1B – Specialized knowledge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L-1A – Managerial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TN – Mexico or Canada citizenship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F-1 – Student</a:t>
            </a:r>
          </a:p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J-1 – Training</a:t>
            </a:r>
          </a:p>
        </p:txBody>
      </p:sp>
    </p:spTree>
    <p:extLst>
      <p:ext uri="{BB962C8B-B14F-4D97-AF65-F5344CB8AC3E}">
        <p14:creationId xmlns:p14="http://schemas.microsoft.com/office/powerpoint/2010/main" val="290328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4724400"/>
            <a:ext cx="9163050" cy="21336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0" y="47244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Immigration – Visa Identified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L-1B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Challenges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The consulate experience for Indian nationals (“DMV”) 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More difficult path to a Green Card for long term needs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Advantages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Valid 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for a total of 5 </a:t>
            </a:r>
            <a:r>
              <a:rPr lang="en-US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years  </a:t>
            </a:r>
          </a:p>
          <a:p>
            <a:pPr lvl="2"/>
            <a:r>
              <a:rPr lang="en-US" sz="20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Spouse can apply for work authorization</a:t>
            </a:r>
            <a:endParaRPr lang="en-US" sz="20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Immigration – Visa approval</a:t>
            </a:r>
            <a:endParaRPr 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Entry: What is the I-94? 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2"/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Tracking the I-94 with </a:t>
            </a:r>
            <a:b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each 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entry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Passport cutoffs for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employee and family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Generally used for I-9 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verification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Extension after 3 years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The USCIS experience  </a:t>
            </a:r>
            <a:b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vs. the Consulate </a:t>
            </a:r>
          </a:p>
          <a:p>
            <a:pPr marL="1371600" lvl="3" indent="0">
              <a:buNone/>
            </a:pP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61" y="1371598"/>
            <a:ext cx="3810000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8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Immigration – </a:t>
            </a:r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Permanent </a:t>
            </a:r>
            <a:r>
              <a:rPr lang="en-US" sz="36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Intention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Change status from L-1B to H-1B (lottery)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Start Permanent Residency (“Green Card”)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Wait and extend, wait and extend…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508404"/>
              </p:ext>
            </p:extLst>
          </p:nvPr>
        </p:nvGraphicFramePr>
        <p:xfrm>
          <a:off x="304800" y="3581400"/>
          <a:ext cx="8534399" cy="2011680"/>
        </p:xfrm>
        <a:graphic>
          <a:graphicData uri="http://schemas.openxmlformats.org/drawingml/2006/table">
            <a:tbl>
              <a:tblPr/>
              <a:tblGrid>
                <a:gridCol w="12071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7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7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85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29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98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16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Employment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20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Based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All Charge-</a:t>
                      </a:r>
                      <a:br>
                        <a:rPr lang="en-US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ability </a:t>
                      </a:r>
                      <a:br>
                        <a:rPr lang="en-US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Areas Except</a:t>
                      </a:r>
                      <a:br>
                        <a:rPr lang="en-US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Those Listed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CHINA-</a:t>
                      </a:r>
                      <a:br>
                        <a:rPr lang="en-US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mainland </a:t>
                      </a:r>
                      <a:br>
                        <a:rPr lang="en-US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born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EL SALVADOR</a:t>
                      </a:r>
                      <a:br>
                        <a:rPr lang="en-US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GUATEMALA</a:t>
                      </a:r>
                      <a:br>
                        <a:rPr lang="en-US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HONDURAS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INDIA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MEXICO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</a:rPr>
                        <a:t>PHILIPPINES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1st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2nd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15DEC12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01JUN08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3rd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01DEC16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15MAR14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01DEC16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22MAR05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01DEC16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15MAR12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7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703</TotalTime>
  <Words>567</Words>
  <Application>Microsoft Office PowerPoint</Application>
  <PresentationFormat>On-screen Show (4:3)</PresentationFormat>
  <Paragraphs>174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“Don’t Strike Out” Tax, Compensation and Immigration 101 </vt:lpstr>
      <vt:lpstr>“Don’t Strike Out” Tax, Compensation and Immigration 101 Panelists</vt:lpstr>
      <vt:lpstr>Agenda</vt:lpstr>
      <vt:lpstr>Case Study Overview</vt:lpstr>
      <vt:lpstr>Immigration –  Where to Start</vt:lpstr>
      <vt:lpstr>Immigration –  What are the options?</vt:lpstr>
      <vt:lpstr>Immigration – Visa Identified</vt:lpstr>
      <vt:lpstr>Immigration – Visa approval</vt:lpstr>
      <vt:lpstr>Immigration –  Permanent Intention</vt:lpstr>
      <vt:lpstr>Managing Immigration: Tips</vt:lpstr>
      <vt:lpstr>Taxation – Where to Start</vt:lpstr>
      <vt:lpstr>F, J, M &amp; Q Visa Holders</vt:lpstr>
      <vt:lpstr>Types of Reimbursement Policies</vt:lpstr>
      <vt:lpstr>What is Compensation?</vt:lpstr>
      <vt:lpstr>Compensation – Example Package</vt:lpstr>
      <vt:lpstr>Payroll Considerations</vt:lpstr>
      <vt:lpstr>Social Security Taxation</vt:lpstr>
      <vt:lpstr>Social Security Agreements</vt:lpstr>
      <vt:lpstr>Sample Checklist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Pam Jacknick</cp:lastModifiedBy>
  <cp:revision>82</cp:revision>
  <dcterms:created xsi:type="dcterms:W3CDTF">2015-10-29T14:32:05Z</dcterms:created>
  <dcterms:modified xsi:type="dcterms:W3CDTF">2017-04-03T05:32:41Z</dcterms:modified>
</cp:coreProperties>
</file>